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4"/>
  </p:sldMasterIdLst>
  <p:notesMasterIdLst>
    <p:notesMasterId r:id="rId29"/>
  </p:notesMasterIdLst>
  <p:sldIdLst>
    <p:sldId id="256" r:id="rId5"/>
    <p:sldId id="257" r:id="rId6"/>
    <p:sldId id="261" r:id="rId7"/>
    <p:sldId id="273" r:id="rId8"/>
    <p:sldId id="259" r:id="rId9"/>
    <p:sldId id="280" r:id="rId10"/>
    <p:sldId id="279" r:id="rId11"/>
    <p:sldId id="263" r:id="rId12"/>
    <p:sldId id="264" r:id="rId13"/>
    <p:sldId id="265" r:id="rId14"/>
    <p:sldId id="266" r:id="rId15"/>
    <p:sldId id="269" r:id="rId16"/>
    <p:sldId id="287" r:id="rId17"/>
    <p:sldId id="288" r:id="rId18"/>
    <p:sldId id="289" r:id="rId19"/>
    <p:sldId id="275" r:id="rId20"/>
    <p:sldId id="276" r:id="rId21"/>
    <p:sldId id="277" r:id="rId22"/>
    <p:sldId id="278" r:id="rId23"/>
    <p:sldId id="285" r:id="rId24"/>
    <p:sldId id="281" r:id="rId25"/>
    <p:sldId id="284" r:id="rId26"/>
    <p:sldId id="283" r:id="rId27"/>
    <p:sldId id="270" r:id="rId28"/>
  </p:sldIdLst>
  <p:sldSz cx="18288000" cy="10287000"/>
  <p:notesSz cx="6858000" cy="9144000"/>
  <p:embeddedFontLst>
    <p:embeddedFont>
      <p:font typeface="Arita Buri Bold" panose="020B0600000101010101" pitchFamily="34" charset="-127"/>
      <p:regular r:id="rId30"/>
    </p:embeddedFont>
    <p:embeddedFont>
      <p:font typeface="Tlab 돋움 레귤러" panose="02060500000000000000" pitchFamily="18" charset="-127"/>
      <p:regular r:id="rId31"/>
    </p:embeddedFont>
    <p:embeddedFont>
      <p:font typeface="Tlab 돋움 레귤러 Bold" panose="02060800000000000000" pitchFamily="18" charset="-127"/>
      <p:regular r:id="rId32"/>
      <p:bold r:id="rId33"/>
    </p:embeddedFont>
    <p:embeddedFont>
      <p:font typeface="맑은 고딕" panose="020B0503020000020004" pitchFamily="34" charset="-127"/>
      <p:regular r:id="rId34"/>
      <p:bold r:id="rId35"/>
    </p:embeddedFont>
    <p:embeddedFont>
      <p:font typeface="Cabin Bold" pitchFamily="2" charset="0"/>
      <p:regular r:id="rId36"/>
      <p:bold r:id="rId3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ED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 autoAdjust="0"/>
    <p:restoredTop sz="94575" autoAdjust="0"/>
  </p:normalViewPr>
  <p:slideViewPr>
    <p:cSldViewPr>
      <p:cViewPr varScale="1">
        <p:scale>
          <a:sx n="94" d="100"/>
          <a:sy n="94" d="100"/>
        </p:scale>
        <p:origin x="536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viewProps" Target="viewProps.xml"/><Relationship Id="rId21" Type="http://schemas.openxmlformats.org/officeDocument/2006/relationships/slide" Target="slides/slide17.xml"/><Relationship Id="rId34" Type="http://schemas.openxmlformats.org/officeDocument/2006/relationships/font" Target="fonts/font5.fntdata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font" Target="fonts/font7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2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4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C4AA3A-C24C-46D8-9B49-CEFE99535857}" type="datetimeFigureOut">
              <a:rPr lang="ko-KR" altLang="en-US" smtClean="0"/>
              <a:t>2025. 6. 25.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39808B-8B36-43EE-A0F0-45CFE62FAA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06002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39808B-8B36-43EE-A0F0-45CFE62FAA8E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326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39808B-8B36-43EE-A0F0-45CFE62FAA8E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64749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39808B-8B36-43EE-A0F0-45CFE62FAA8E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75823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697BEF-64A5-17FD-B5B9-17D0DA185A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4559DF5-F01E-EB15-1296-69BDFD100D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BC12A60-59F4-B92F-68DE-02825A44A0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958C4A-F026-1510-6C15-AA378CCE80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39808B-8B36-43EE-A0F0-45CFE62FAA8E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25322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697BEF-64A5-17FD-B5B9-17D0DA185A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4559DF5-F01E-EB15-1296-69BDFD100D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BC12A60-59F4-B92F-68DE-02825A44A0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958C4A-F026-1510-6C15-AA378CCE80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39808B-8B36-43EE-A0F0-45CFE62FAA8E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75300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697BEF-64A5-17FD-B5B9-17D0DA185A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4559DF5-F01E-EB15-1296-69BDFD100D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BC12A60-59F4-B92F-68DE-02825A44A0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958C4A-F026-1510-6C15-AA378CCE80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39808B-8B36-43EE-A0F0-45CFE62FAA8E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15466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697BEF-64A5-17FD-B5B9-17D0DA185A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4559DF5-F01E-EB15-1296-69BDFD100D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BC12A60-59F4-B92F-68DE-02825A44A0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958C4A-F026-1510-6C15-AA378CCE80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39808B-8B36-43EE-A0F0-45CFE62FAA8E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36213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697BEF-64A5-17FD-B5B9-17D0DA185A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4559DF5-F01E-EB15-1296-69BDFD100D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BC12A60-59F4-B92F-68DE-02825A44A0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958C4A-F026-1510-6C15-AA378CCE80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39808B-8B36-43EE-A0F0-45CFE62FAA8E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72443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6/25/25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jp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822070" y="2606512"/>
            <a:ext cx="2441431" cy="3847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2999" b="1" spc="821" dirty="0">
                <a:solidFill>
                  <a:srgbClr val="4A60DD"/>
                </a:solidFill>
                <a:latin typeface="Cabin Bold"/>
                <a:ea typeface="Cabin Bold"/>
                <a:cs typeface="Cabin Bold"/>
                <a:sym typeface="Cabin Bold"/>
              </a:rPr>
              <a:t>PROJECT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8686800" y="3307225"/>
            <a:ext cx="711974" cy="711974"/>
            <a:chOff x="0" y="0"/>
            <a:chExt cx="949298" cy="949298"/>
          </a:xfrm>
        </p:grpSpPr>
        <p:sp>
          <p:nvSpPr>
            <p:cNvPr id="4" name="AutoShape 4"/>
            <p:cNvSpPr/>
            <p:nvPr/>
          </p:nvSpPr>
          <p:spPr>
            <a:xfrm>
              <a:off x="0" y="474649"/>
              <a:ext cx="949298" cy="0"/>
            </a:xfrm>
            <a:prstGeom prst="line">
              <a:avLst/>
            </a:prstGeom>
            <a:ln w="1524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AutoShape 5"/>
            <p:cNvSpPr/>
            <p:nvPr/>
          </p:nvSpPr>
          <p:spPr>
            <a:xfrm flipV="1">
              <a:off x="474649" y="0"/>
              <a:ext cx="0" cy="949298"/>
            </a:xfrm>
            <a:prstGeom prst="line">
              <a:avLst/>
            </a:prstGeom>
            <a:ln w="1524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AutoShape 6"/>
            <p:cNvSpPr/>
            <p:nvPr/>
          </p:nvSpPr>
          <p:spPr>
            <a:xfrm flipV="1">
              <a:off x="139021" y="139021"/>
              <a:ext cx="671255" cy="671255"/>
            </a:xfrm>
            <a:prstGeom prst="line">
              <a:avLst/>
            </a:prstGeom>
            <a:ln w="1524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AutoShape 7"/>
            <p:cNvSpPr/>
            <p:nvPr/>
          </p:nvSpPr>
          <p:spPr>
            <a:xfrm flipH="1" flipV="1">
              <a:off x="139021" y="139021"/>
              <a:ext cx="671255" cy="671255"/>
            </a:xfrm>
            <a:prstGeom prst="line">
              <a:avLst/>
            </a:prstGeom>
            <a:ln w="1524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2319375" y="4429619"/>
            <a:ext cx="13649248" cy="11935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169"/>
              </a:lnSpc>
            </a:pPr>
            <a:r>
              <a:rPr lang="ko-KR" altLang="en-US" sz="6000" b="1" spc="-440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카드사 네트워크 망 설계 및 보안 자동화 구축</a:t>
            </a:r>
            <a:endParaRPr lang="en-US" sz="6000" b="1" spc="-440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4684408" y="6773986"/>
            <a:ext cx="9220200" cy="5005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b="1" spc="9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김민재</a:t>
            </a:r>
            <a:r>
              <a:rPr lang="en-US" altLang="ko-KR" sz="2400" b="1" spc="9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sz="2400" b="1" spc="91" dirty="0" err="1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방민우</a:t>
            </a:r>
            <a:r>
              <a:rPr lang="en-US" altLang="ko-KR" sz="2400" b="1" spc="9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sz="2400" b="1" spc="9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이창희</a:t>
            </a:r>
            <a:r>
              <a:rPr lang="en-US" altLang="ko-KR" sz="2400" b="1" spc="9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sz="2400" b="1" spc="9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김현민</a:t>
            </a:r>
            <a:r>
              <a:rPr lang="en-US" altLang="ko-KR" sz="2400" b="1" spc="9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sz="2400" b="1" spc="9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오수연</a:t>
            </a:r>
            <a:endParaRPr lang="en-US" altLang="ko-KR" sz="2400" b="1" spc="91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9" name="TextBox 10">
            <a:extLst>
              <a:ext uri="{FF2B5EF4-FFF2-40B4-BE49-F238E27FC236}">
                <a16:creationId xmlns:a16="http://schemas.microsoft.com/office/drawing/2014/main" id="{25B414BD-7CC9-AA7D-EA44-3F55C8F8A68F}"/>
              </a:ext>
            </a:extLst>
          </p:cNvPr>
          <p:cNvSpPr txBox="1"/>
          <p:nvPr/>
        </p:nvSpPr>
        <p:spPr>
          <a:xfrm>
            <a:off x="3581399" y="6033635"/>
            <a:ext cx="11125200" cy="5993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206"/>
              </a:lnSpc>
            </a:pPr>
            <a:r>
              <a:rPr lang="ko-KR" altLang="en-US" sz="2800" b="1" spc="91" dirty="0" err="1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솔데스크</a:t>
            </a:r>
            <a:r>
              <a:rPr lang="ko-KR" altLang="en-US" sz="2800" b="1" spc="9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아카데미</a:t>
            </a:r>
            <a:r>
              <a:rPr lang="en-US" altLang="ko-KR" sz="2800" b="1" spc="9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(CISCO </a:t>
            </a:r>
            <a:r>
              <a:rPr lang="en-US" altLang="ko-KR" sz="2800" b="1" spc="91" dirty="0" err="1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VirtuNet</a:t>
            </a:r>
            <a:r>
              <a:rPr lang="en-US" altLang="ko-KR" sz="2800" b="1" spc="9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Cloud </a:t>
            </a:r>
            <a:r>
              <a:rPr lang="ko-KR" altLang="en-US" sz="2800" b="1" spc="9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통합 구현</a:t>
            </a:r>
            <a:r>
              <a:rPr lang="en-US" altLang="ko-KR" sz="2800" b="1" spc="9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)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8120835" y="1943100"/>
            <a:ext cx="1843903" cy="4568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altLang="ko-KR" sz="2400" b="1" spc="821" dirty="0">
                <a:solidFill>
                  <a:srgbClr val="4A60DD"/>
                </a:solidFill>
                <a:latin typeface="Cabin Bold"/>
                <a:ea typeface="Cabin Bold"/>
                <a:cs typeface="Cabin Bold"/>
                <a:sym typeface="Cabin Bold"/>
              </a:rPr>
              <a:t>3 TEAM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/>
        </p:nvSpPr>
        <p:spPr>
          <a:xfrm>
            <a:off x="685800" y="2604052"/>
            <a:ext cx="2992141" cy="54102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2">
            <a:extLst>
              <a:ext uri="{FF2B5EF4-FFF2-40B4-BE49-F238E27FC236}">
                <a16:creationId xmlns:a16="http://schemas.microsoft.com/office/drawing/2014/main" id="{BA0ADC1F-4DB9-48CF-2BC5-2A23A23BC78A}"/>
              </a:ext>
            </a:extLst>
          </p:cNvPr>
          <p:cNvSpPr txBox="1"/>
          <p:nvPr/>
        </p:nvSpPr>
        <p:spPr>
          <a:xfrm>
            <a:off x="228600" y="369362"/>
            <a:ext cx="14586701" cy="8681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altLang="ko-KR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2. </a:t>
            </a:r>
            <a:r>
              <a:rPr lang="ko-KR" alt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팀 구성 및 역할</a:t>
            </a:r>
            <a:endParaRPr lang="en-US" sz="55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4064" y="3213652"/>
            <a:ext cx="1976336" cy="254214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23" name="모서리가 둥근 직사각형 22"/>
          <p:cNvSpPr/>
          <p:nvPr/>
        </p:nvSpPr>
        <p:spPr>
          <a:xfrm>
            <a:off x="4146162" y="2604052"/>
            <a:ext cx="2992141" cy="54102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모서리가 둥근 직사각형 24"/>
          <p:cNvSpPr/>
          <p:nvPr/>
        </p:nvSpPr>
        <p:spPr>
          <a:xfrm>
            <a:off x="7625877" y="2628900"/>
            <a:ext cx="2992141" cy="54102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모서리가 둥근 직사각형 26"/>
          <p:cNvSpPr/>
          <p:nvPr/>
        </p:nvSpPr>
        <p:spPr>
          <a:xfrm>
            <a:off x="11082401" y="2628900"/>
            <a:ext cx="2992141" cy="54102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모서리가 둥근 직사각형 28"/>
          <p:cNvSpPr/>
          <p:nvPr/>
        </p:nvSpPr>
        <p:spPr>
          <a:xfrm>
            <a:off x="14536137" y="2605709"/>
            <a:ext cx="2992141" cy="54102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2720" y="3238500"/>
            <a:ext cx="1948196" cy="254214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7182" y="3257550"/>
            <a:ext cx="1892319" cy="252309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31" name="TextBox 20"/>
          <p:cNvSpPr txBox="1"/>
          <p:nvPr/>
        </p:nvSpPr>
        <p:spPr>
          <a:xfrm>
            <a:off x="1659149" y="5863269"/>
            <a:ext cx="1045441" cy="5021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99"/>
              </a:lnSpc>
            </a:pPr>
            <a:r>
              <a:rPr lang="ko-KR" altLang="en-US" sz="2499" b="1" spc="24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김민재</a:t>
            </a:r>
            <a:endParaRPr lang="en-US" sz="2499" b="1" spc="24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32" name="TextBox 20"/>
          <p:cNvSpPr txBox="1"/>
          <p:nvPr/>
        </p:nvSpPr>
        <p:spPr>
          <a:xfrm>
            <a:off x="5144097" y="5859136"/>
            <a:ext cx="1045441" cy="5021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99"/>
              </a:lnSpc>
            </a:pPr>
            <a:r>
              <a:rPr lang="ko-KR" altLang="en-US" sz="2499" b="1" spc="24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김현민</a:t>
            </a:r>
            <a:endParaRPr lang="en-US" sz="2499" b="1" spc="24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33" name="TextBox 20"/>
          <p:cNvSpPr txBox="1"/>
          <p:nvPr/>
        </p:nvSpPr>
        <p:spPr>
          <a:xfrm>
            <a:off x="8568071" y="5863268"/>
            <a:ext cx="1045441" cy="5021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99"/>
              </a:lnSpc>
            </a:pPr>
            <a:r>
              <a:rPr lang="ko-KR" altLang="en-US" sz="2499" b="1" spc="24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이창희</a:t>
            </a:r>
            <a:endParaRPr lang="en-US" sz="2499" b="1" spc="24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34" name="TextBox 20"/>
          <p:cNvSpPr txBox="1"/>
          <p:nvPr/>
        </p:nvSpPr>
        <p:spPr>
          <a:xfrm>
            <a:off x="793243" y="6361261"/>
            <a:ext cx="2787720" cy="10181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99"/>
              </a:lnSpc>
            </a:pPr>
            <a:r>
              <a:rPr lang="ko-KR" altLang="en-US" b="1" spc="24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조장</a:t>
            </a:r>
            <a:endParaRPr lang="en-US" altLang="ko-KR" b="1" spc="24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4299"/>
              </a:lnSpc>
            </a:pPr>
            <a:r>
              <a:rPr lang="ko-KR" altLang="en-US" sz="1500" b="1" spc="24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네트워크 구조 설계 및 구현</a:t>
            </a:r>
            <a:endParaRPr lang="en-US" sz="1500" b="1" spc="24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35" name="TextBox 20"/>
          <p:cNvSpPr txBox="1"/>
          <p:nvPr/>
        </p:nvSpPr>
        <p:spPr>
          <a:xfrm>
            <a:off x="4248372" y="6361261"/>
            <a:ext cx="2787720" cy="11028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99"/>
              </a:lnSpc>
            </a:pPr>
            <a:r>
              <a:rPr lang="ko-KR" altLang="en-US" b="1" spc="24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팀원</a:t>
            </a:r>
            <a:endParaRPr lang="en-US" altLang="ko-KR" b="1" spc="24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4299"/>
              </a:lnSpc>
            </a:pPr>
            <a:r>
              <a:rPr lang="ko-KR" altLang="en-US" sz="1500" b="1" spc="24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네트워크 구조 설계 및 구현</a:t>
            </a:r>
            <a:endParaRPr lang="en-US" sz="1500" b="1" spc="24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36" name="TextBox 20"/>
          <p:cNvSpPr txBox="1"/>
          <p:nvPr/>
        </p:nvSpPr>
        <p:spPr>
          <a:xfrm>
            <a:off x="7729482" y="6358438"/>
            <a:ext cx="2787720" cy="11028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99"/>
              </a:lnSpc>
            </a:pPr>
            <a:r>
              <a:rPr lang="ko-KR" altLang="en-US" b="1" spc="24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팀원</a:t>
            </a:r>
            <a:endParaRPr lang="en-US" altLang="ko-KR" b="1" spc="24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4299"/>
              </a:lnSpc>
            </a:pPr>
            <a:r>
              <a:rPr lang="ko-KR" altLang="en-US" sz="1500" b="1" spc="24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네트워크 구조 설계 및 구현</a:t>
            </a:r>
            <a:endParaRPr lang="en-US" sz="1500" b="1" spc="24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9994" y="3315987"/>
            <a:ext cx="1916954" cy="2464655"/>
          </a:xfrm>
          <a:prstGeom prst="rect">
            <a:avLst/>
          </a:prstGeom>
        </p:spPr>
      </p:pic>
      <p:sp>
        <p:nvSpPr>
          <p:cNvPr id="18" name="TextBox 20"/>
          <p:cNvSpPr txBox="1"/>
          <p:nvPr/>
        </p:nvSpPr>
        <p:spPr>
          <a:xfrm>
            <a:off x="12039989" y="5863268"/>
            <a:ext cx="1045441" cy="5021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99"/>
              </a:lnSpc>
            </a:pPr>
            <a:r>
              <a:rPr lang="ko-KR" altLang="en-US" sz="2499" b="1" spc="24" dirty="0" err="1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방민우</a:t>
            </a:r>
            <a:endParaRPr lang="en-US" sz="2499" b="1" spc="24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9" name="TextBox 20"/>
          <p:cNvSpPr txBox="1"/>
          <p:nvPr/>
        </p:nvSpPr>
        <p:spPr>
          <a:xfrm>
            <a:off x="11201400" y="6402834"/>
            <a:ext cx="2787720" cy="11028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99"/>
              </a:lnSpc>
            </a:pPr>
            <a:r>
              <a:rPr lang="ko-KR" altLang="en-US" b="1" spc="24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팀원</a:t>
            </a:r>
            <a:endParaRPr lang="en-US" altLang="ko-KR" b="1" spc="24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4299"/>
              </a:lnSpc>
            </a:pPr>
            <a:r>
              <a:rPr lang="ko-KR" altLang="en-US" sz="1500" b="1" spc="24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네트워크 자동화</a:t>
            </a:r>
            <a:r>
              <a:rPr lang="en-US" altLang="ko-KR" sz="1500" b="1" spc="24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sz="1500" b="1" spc="24" dirty="0" err="1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앤서블</a:t>
            </a:r>
            <a:r>
              <a:rPr lang="ko-KR" altLang="en-US" sz="1500" b="1" spc="24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구현</a:t>
            </a:r>
            <a:endParaRPr lang="en-US" altLang="ko-KR" sz="1500" b="1" spc="24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5506102" y="5865981"/>
            <a:ext cx="1045441" cy="5021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99"/>
              </a:lnSpc>
            </a:pPr>
            <a:endParaRPr lang="en-US" sz="2499" b="1" spc="24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4667513" y="6479034"/>
            <a:ext cx="2787720" cy="11028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99"/>
              </a:lnSpc>
            </a:pPr>
            <a:r>
              <a:rPr lang="ko-KR" altLang="en-US" b="1" spc="24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팀원</a:t>
            </a:r>
            <a:endParaRPr lang="en-US" altLang="ko-KR" b="1" spc="24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4299"/>
              </a:lnSpc>
            </a:pPr>
            <a:r>
              <a:rPr lang="ko-KR" altLang="en-US" sz="1500" b="1" spc="24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네트워크 자동화</a:t>
            </a:r>
            <a:r>
              <a:rPr lang="en-US" altLang="ko-KR" sz="1500" b="1" spc="24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sz="1500" b="1" spc="24" dirty="0" err="1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앤서블</a:t>
            </a:r>
            <a:r>
              <a:rPr lang="ko-KR" altLang="en-US" sz="1500" b="1" spc="24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구현</a:t>
            </a:r>
            <a:endParaRPr lang="en-US" altLang="ko-KR" sz="1500" b="1" spc="24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7"/>
          <p:cNvSpPr/>
          <p:nvPr/>
        </p:nvSpPr>
        <p:spPr>
          <a:xfrm>
            <a:off x="1353967" y="3143103"/>
            <a:ext cx="0" cy="5885962"/>
          </a:xfrm>
          <a:prstGeom prst="line">
            <a:avLst/>
          </a:prstGeom>
          <a:ln w="19050" cap="rnd">
            <a:solidFill>
              <a:srgbClr val="4A60D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8" name="Group 8"/>
          <p:cNvGrpSpPr/>
          <p:nvPr/>
        </p:nvGrpSpPr>
        <p:grpSpPr>
          <a:xfrm rot="5400000">
            <a:off x="1224595" y="2980076"/>
            <a:ext cx="258744" cy="258744"/>
            <a:chOff x="0" y="0"/>
            <a:chExt cx="6350000" cy="6350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A60DD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0" name="Group 10"/>
          <p:cNvGrpSpPr/>
          <p:nvPr/>
        </p:nvGrpSpPr>
        <p:grpSpPr>
          <a:xfrm rot="5400000">
            <a:off x="1224595" y="4163999"/>
            <a:ext cx="258744" cy="258744"/>
            <a:chOff x="0" y="0"/>
            <a:chExt cx="6350000" cy="63500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A60DD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2" name="Group 12"/>
          <p:cNvGrpSpPr/>
          <p:nvPr/>
        </p:nvGrpSpPr>
        <p:grpSpPr>
          <a:xfrm rot="5400000">
            <a:off x="1224595" y="5347922"/>
            <a:ext cx="258744" cy="258744"/>
            <a:chOff x="0" y="0"/>
            <a:chExt cx="6350000" cy="63500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A60DD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4" name="Group 14"/>
          <p:cNvGrpSpPr/>
          <p:nvPr/>
        </p:nvGrpSpPr>
        <p:grpSpPr>
          <a:xfrm rot="5400000">
            <a:off x="1224595" y="6531846"/>
            <a:ext cx="258744" cy="258744"/>
            <a:chOff x="0" y="0"/>
            <a:chExt cx="6350000" cy="63500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A60DD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6" name="Group 16"/>
          <p:cNvGrpSpPr/>
          <p:nvPr/>
        </p:nvGrpSpPr>
        <p:grpSpPr>
          <a:xfrm rot="5400000">
            <a:off x="1224595" y="7715769"/>
            <a:ext cx="258744" cy="258744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A60DD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8" name="Group 18"/>
          <p:cNvGrpSpPr/>
          <p:nvPr/>
        </p:nvGrpSpPr>
        <p:grpSpPr>
          <a:xfrm rot="5400000">
            <a:off x="1224595" y="8899693"/>
            <a:ext cx="258744" cy="258744"/>
            <a:chOff x="0" y="0"/>
            <a:chExt cx="6350000" cy="63500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A60DD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20" name="Freeform 20"/>
          <p:cNvSpPr/>
          <p:nvPr/>
        </p:nvSpPr>
        <p:spPr>
          <a:xfrm>
            <a:off x="14009596" y="5767804"/>
            <a:ext cx="3249704" cy="3417471"/>
          </a:xfrm>
          <a:custGeom>
            <a:avLst/>
            <a:gdLst/>
            <a:ahLst/>
            <a:cxnLst/>
            <a:rect l="l" t="t" r="r" b="b"/>
            <a:pathLst>
              <a:path w="3249704" h="3417471">
                <a:moveTo>
                  <a:pt x="0" y="0"/>
                </a:moveTo>
                <a:lnTo>
                  <a:pt x="3249704" y="0"/>
                </a:lnTo>
                <a:lnTo>
                  <a:pt x="3249704" y="3417471"/>
                </a:lnTo>
                <a:lnTo>
                  <a:pt x="0" y="34174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2" name="TextBox 22"/>
          <p:cNvSpPr txBox="1"/>
          <p:nvPr/>
        </p:nvSpPr>
        <p:spPr>
          <a:xfrm>
            <a:off x="1679234" y="2843383"/>
            <a:ext cx="5318915" cy="4251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00"/>
              </a:lnSpc>
            </a:pPr>
            <a:r>
              <a:rPr lang="en-US" altLang="ko-KR" sz="2500" b="1" spc="-25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05.27~05.30</a:t>
            </a:r>
            <a:r>
              <a:rPr lang="en-US" sz="2500" b="1" spc="-25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: </a:t>
            </a:r>
            <a:r>
              <a:rPr lang="ko-KR" altLang="en-US" sz="2500" b="1" spc="-25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사전 기획</a:t>
            </a:r>
            <a:endParaRPr lang="en-US" altLang="ko-KR" sz="2500" b="1" spc="-25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6700551" y="2843030"/>
            <a:ext cx="6387866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99"/>
              </a:lnSpc>
            </a:pP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착수보고서 제출</a:t>
            </a:r>
            <a:r>
              <a:rPr lang="en-US" altLang="ko-KR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, </a:t>
            </a: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네트워크 토폴로지 구상</a:t>
            </a:r>
            <a:endParaRPr lang="en-US" sz="2499" dirty="0">
              <a:latin typeface="Tlab 돋움 레귤러"/>
              <a:ea typeface="Tlab 돋움 레귤러"/>
              <a:cs typeface="Tlab 돋움 레귤러"/>
              <a:sym typeface="Tlab 돋움 레귤러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1679234" y="4027306"/>
            <a:ext cx="5318915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00"/>
              </a:lnSpc>
            </a:pPr>
            <a:r>
              <a:rPr lang="en-US" altLang="ko-KR" sz="2500" b="1" spc="-25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06.02~06.04: </a:t>
            </a:r>
            <a:r>
              <a:rPr lang="ko-KR" altLang="en-US" sz="2500" b="1" spc="-25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네트워크 구성</a:t>
            </a:r>
            <a:r>
              <a:rPr lang="en-US" altLang="ko-KR" sz="2500" b="1" spc="-25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endParaRPr lang="en-US" sz="2500" b="1" spc="-25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6700550" y="4027306"/>
            <a:ext cx="9530049" cy="8669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499"/>
              </a:lnSpc>
            </a:pPr>
            <a:r>
              <a:rPr lang="en-US" altLang="ko-KR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OSPF </a:t>
            </a: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구성</a:t>
            </a:r>
            <a:r>
              <a:rPr lang="en-US" altLang="ko-KR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, Cisco </a:t>
            </a: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멘토링 참여</a:t>
            </a:r>
            <a:r>
              <a:rPr lang="en-US" altLang="ko-KR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, </a:t>
            </a: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본사</a:t>
            </a:r>
            <a:r>
              <a:rPr lang="en-US" altLang="ko-KR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/</a:t>
            </a: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지사 설정 회의 </a:t>
            </a:r>
            <a:r>
              <a:rPr lang="en-US" altLang="ko-KR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(6/2)</a:t>
            </a:r>
          </a:p>
          <a:p>
            <a:pPr marL="0" lvl="0" indent="0" algn="l">
              <a:lnSpc>
                <a:spcPts val="3499"/>
              </a:lnSpc>
            </a:pPr>
            <a:r>
              <a:rPr lang="en-US" altLang="ko-KR" sz="2000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: </a:t>
            </a:r>
            <a:r>
              <a:rPr lang="ko-KR" altLang="en-US" sz="2000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기초 라우팅 구성 및 피드백 수렴</a:t>
            </a:r>
            <a:endParaRPr lang="en-US" sz="2000" dirty="0">
              <a:latin typeface="Tlab 돋움 레귤러"/>
              <a:ea typeface="Tlab 돋움 레귤러"/>
              <a:cs typeface="Tlab 돋움 레귤러"/>
              <a:sym typeface="Tlab 돋움 레귤러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1679234" y="5211229"/>
            <a:ext cx="5318915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00"/>
              </a:lnSpc>
            </a:pPr>
            <a:r>
              <a:rPr lang="en-US" altLang="ko-KR" sz="2500" b="1" spc="-25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06.05~06.10: </a:t>
            </a:r>
            <a:r>
              <a:rPr lang="ko-KR" altLang="en-US" sz="2500" b="1" spc="-25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시나리오 구체화</a:t>
            </a:r>
            <a:r>
              <a:rPr lang="en-US" sz="2500" b="1" spc="-25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6700551" y="5234089"/>
            <a:ext cx="6387866" cy="8740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99"/>
              </a:lnSpc>
            </a:pP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정책 누락 시나리오 정리</a:t>
            </a:r>
            <a:r>
              <a:rPr lang="en-US" altLang="ko-KR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, </a:t>
            </a: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구성도 보완</a:t>
            </a:r>
            <a:endParaRPr lang="en-US" altLang="ko-KR" sz="2499" dirty="0">
              <a:latin typeface="Tlab 돋움 레귤러"/>
              <a:ea typeface="Tlab 돋움 레귤러"/>
              <a:cs typeface="Tlab 돋움 레귤러"/>
              <a:sym typeface="Tlab 돋움 레귤러"/>
            </a:endParaRPr>
          </a:p>
          <a:p>
            <a:pPr marL="0" lvl="0" indent="0" algn="l">
              <a:lnSpc>
                <a:spcPts val="3499"/>
              </a:lnSpc>
            </a:pPr>
            <a:r>
              <a:rPr lang="en-US" altLang="ko-KR" sz="2000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: </a:t>
            </a:r>
            <a:r>
              <a:rPr lang="ko-KR" altLang="en-US" sz="2000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지사</a:t>
            </a:r>
            <a:r>
              <a:rPr lang="en-US" altLang="ko-KR" sz="2000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-</a:t>
            </a:r>
            <a:r>
              <a:rPr lang="ko-KR" altLang="en-US" sz="2000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본사</a:t>
            </a:r>
            <a:r>
              <a:rPr lang="en-US" altLang="ko-KR" sz="2000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-DC </a:t>
            </a:r>
            <a:r>
              <a:rPr lang="ko-KR" altLang="en-US" sz="2000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흐름 정리</a:t>
            </a:r>
            <a:endParaRPr lang="en-US" sz="2000" dirty="0">
              <a:latin typeface="Tlab 돋움 레귤러"/>
              <a:ea typeface="Tlab 돋움 레귤러"/>
              <a:cs typeface="Tlab 돋움 레귤러"/>
              <a:sym typeface="Tlab 돋움 레귤러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1679234" y="6395153"/>
            <a:ext cx="5318915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00"/>
              </a:lnSpc>
            </a:pPr>
            <a:r>
              <a:rPr lang="en-US" altLang="ko-KR" sz="2500" b="1" spc="-25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06.11~06.17: </a:t>
            </a:r>
            <a:r>
              <a:rPr lang="ko-KR" altLang="en-US" sz="2500" b="1" spc="-25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보안 정책 설계</a:t>
            </a:r>
            <a:endParaRPr lang="en-US" sz="2500" b="1" spc="-25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6700550" y="6397341"/>
            <a:ext cx="7091645" cy="8740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499"/>
              </a:lnSpc>
            </a:pP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방화벽 정책</a:t>
            </a:r>
            <a:r>
              <a:rPr lang="en-US" altLang="ko-KR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 </a:t>
            </a: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템플릿 및 </a:t>
            </a:r>
            <a:r>
              <a:rPr lang="en-US" altLang="ko-KR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Ansible </a:t>
            </a: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자동화 스크립트 설계</a:t>
            </a:r>
            <a:endParaRPr lang="en-US" altLang="ko-KR" sz="2499" dirty="0">
              <a:latin typeface="Tlab 돋움 레귤러"/>
              <a:ea typeface="Tlab 돋움 레귤러"/>
              <a:cs typeface="Tlab 돋움 레귤러"/>
              <a:sym typeface="Tlab 돋움 레귤러"/>
            </a:endParaRPr>
          </a:p>
          <a:p>
            <a:pPr marL="0" lvl="0" indent="0" algn="l">
              <a:lnSpc>
                <a:spcPts val="3499"/>
              </a:lnSpc>
            </a:pPr>
            <a:r>
              <a:rPr lang="en-US" altLang="ko-KR" sz="2000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: </a:t>
            </a:r>
            <a:r>
              <a:rPr lang="ko-KR" altLang="en-US" sz="2000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보안 자동화 설계 단계</a:t>
            </a:r>
            <a:endParaRPr lang="en-US" sz="2000" dirty="0">
              <a:latin typeface="Tlab 돋움 레귤러"/>
              <a:ea typeface="Tlab 돋움 레귤러"/>
              <a:cs typeface="Tlab 돋움 레귤러"/>
              <a:sym typeface="Tlab 돋움 레귤러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1679234" y="7579076"/>
            <a:ext cx="5318915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00"/>
              </a:lnSpc>
            </a:pPr>
            <a:r>
              <a:rPr lang="en-US" altLang="ko-KR" sz="2500" b="1" spc="-25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06.18~06.24: </a:t>
            </a:r>
            <a:r>
              <a:rPr lang="ko-KR" altLang="en-US" sz="2500" b="1" spc="-25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기능 테스트 및 검증</a:t>
            </a:r>
            <a:endParaRPr lang="en-US" sz="2500" b="1" spc="-25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6700550" y="7579076"/>
            <a:ext cx="7015449" cy="8740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499"/>
              </a:lnSpc>
            </a:pP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이상 트래픽 탐지</a:t>
            </a:r>
            <a:r>
              <a:rPr lang="en-US" altLang="ko-KR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 </a:t>
            </a: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테스트</a:t>
            </a:r>
            <a:r>
              <a:rPr lang="en-US" altLang="ko-KR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, </a:t>
            </a: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정책 자동 배포 검증</a:t>
            </a:r>
            <a:endParaRPr lang="en-US" altLang="ko-KR" sz="2499" dirty="0">
              <a:latin typeface="Tlab 돋움 레귤러"/>
              <a:ea typeface="Tlab 돋움 레귤러"/>
              <a:cs typeface="Tlab 돋움 레귤러"/>
              <a:sym typeface="Tlab 돋움 레귤러"/>
            </a:endParaRPr>
          </a:p>
          <a:p>
            <a:pPr marL="0" lvl="0" indent="0" algn="l">
              <a:lnSpc>
                <a:spcPts val="3499"/>
              </a:lnSpc>
            </a:pPr>
            <a:r>
              <a:rPr lang="en-US" altLang="ko-KR" sz="2000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: 2</a:t>
            </a:r>
            <a:r>
              <a:rPr lang="ko-KR" altLang="en-US" sz="2000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차 멘토링 후 수정 사항 반영</a:t>
            </a:r>
            <a:endParaRPr lang="en-US" sz="2000" dirty="0">
              <a:latin typeface="Tlab 돋움 레귤러"/>
              <a:ea typeface="Tlab 돋움 레귤러"/>
              <a:cs typeface="Tlab 돋움 레귤러"/>
              <a:sym typeface="Tlab 돋움 레귤러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1679234" y="8763000"/>
            <a:ext cx="5318915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00"/>
              </a:lnSpc>
            </a:pPr>
            <a:r>
              <a:rPr lang="en-US" altLang="ko-KR" sz="2500" b="1" spc="-25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06.25~06.26: </a:t>
            </a:r>
            <a:r>
              <a:rPr lang="ko-KR" altLang="en-US" sz="2500" b="1" spc="-25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마무리</a:t>
            </a:r>
            <a:endParaRPr lang="en-US" sz="2500" b="1" spc="-25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6700551" y="8763000"/>
            <a:ext cx="5885010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99"/>
              </a:lnSpc>
            </a:pP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발표 자료 최종 정리 및 발표 실시 </a:t>
            </a:r>
            <a:r>
              <a:rPr lang="en-US" altLang="ko-KR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(6/26)</a:t>
            </a:r>
            <a:endParaRPr lang="en-US" sz="2499" dirty="0">
              <a:latin typeface="Tlab 돋움 레귤러"/>
              <a:ea typeface="Tlab 돋움 레귤러"/>
              <a:cs typeface="Tlab 돋움 레귤러"/>
              <a:sym typeface="Tlab 돋움 레귤러"/>
            </a:endParaRPr>
          </a:p>
        </p:txBody>
      </p:sp>
      <p:sp>
        <p:nvSpPr>
          <p:cNvPr id="36" name="TextBox 2">
            <a:extLst>
              <a:ext uri="{FF2B5EF4-FFF2-40B4-BE49-F238E27FC236}">
                <a16:creationId xmlns:a16="http://schemas.microsoft.com/office/drawing/2014/main" id="{4213ABF9-AF0A-4385-2612-EBD30E31B2C6}"/>
              </a:ext>
            </a:extLst>
          </p:cNvPr>
          <p:cNvSpPr txBox="1"/>
          <p:nvPr/>
        </p:nvSpPr>
        <p:spPr>
          <a:xfrm>
            <a:off x="304800" y="311784"/>
            <a:ext cx="10437803" cy="8681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altLang="ko-KR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3. </a:t>
            </a:r>
            <a:r>
              <a:rPr lang="ko-KR" alt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수행 절차 및 방법</a:t>
            </a:r>
            <a:endParaRPr lang="en-US" sz="55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2">
            <a:extLst>
              <a:ext uri="{FF2B5EF4-FFF2-40B4-BE49-F238E27FC236}">
                <a16:creationId xmlns:a16="http://schemas.microsoft.com/office/drawing/2014/main" id="{762FC7D7-D81E-21C8-93BC-593C02EC0B65}"/>
              </a:ext>
            </a:extLst>
          </p:cNvPr>
          <p:cNvSpPr txBox="1"/>
          <p:nvPr/>
        </p:nvSpPr>
        <p:spPr>
          <a:xfrm>
            <a:off x="304800" y="311784"/>
            <a:ext cx="10437803" cy="8681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altLang="ko-KR" sz="5500" b="1" spc="-209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4. </a:t>
            </a:r>
            <a:r>
              <a:rPr lang="ko-KR" altLang="en-US" sz="5500" b="1" spc="-209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수행 경과</a:t>
            </a:r>
            <a:endParaRPr lang="en-US" sz="55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36" name="TextBox 15">
            <a:extLst>
              <a:ext uri="{FF2B5EF4-FFF2-40B4-BE49-F238E27FC236}">
                <a16:creationId xmlns:a16="http://schemas.microsoft.com/office/drawing/2014/main" id="{672DEDCA-0D19-6243-F657-842434BA987C}"/>
              </a:ext>
            </a:extLst>
          </p:cNvPr>
          <p:cNvSpPr txBox="1"/>
          <p:nvPr/>
        </p:nvSpPr>
        <p:spPr>
          <a:xfrm>
            <a:off x="448235" y="1714500"/>
            <a:ext cx="6400800" cy="4814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altLang="ko-KR" sz="3000" b="1" spc="-30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4-1. </a:t>
            </a:r>
            <a:r>
              <a:rPr lang="ko-KR" altLang="en-US" sz="3000" b="1" spc="-30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라우팅 구성</a:t>
            </a:r>
            <a:endParaRPr lang="en-US" sz="3000" b="1" spc="-30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B204F2E5-80F3-3A61-F505-C37B979279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2013" y="311784"/>
            <a:ext cx="10659035" cy="9975216"/>
          </a:xfrm>
          <a:prstGeom prst="rect">
            <a:avLst/>
          </a:prstGeom>
        </p:spPr>
      </p:pic>
      <p:grpSp>
        <p:nvGrpSpPr>
          <p:cNvPr id="38" name="Group 21">
            <a:extLst>
              <a:ext uri="{FF2B5EF4-FFF2-40B4-BE49-F238E27FC236}">
                <a16:creationId xmlns:a16="http://schemas.microsoft.com/office/drawing/2014/main" id="{0CF53BB8-D1F4-7517-3677-C141AB9ED13E}"/>
              </a:ext>
            </a:extLst>
          </p:cNvPr>
          <p:cNvGrpSpPr/>
          <p:nvPr/>
        </p:nvGrpSpPr>
        <p:grpSpPr>
          <a:xfrm>
            <a:off x="381000" y="2552700"/>
            <a:ext cx="9175488" cy="2206118"/>
            <a:chOff x="0" y="0"/>
            <a:chExt cx="11275597" cy="2941491"/>
          </a:xfrm>
        </p:grpSpPr>
        <p:grpSp>
          <p:nvGrpSpPr>
            <p:cNvPr id="39" name="Group 22">
              <a:extLst>
                <a:ext uri="{FF2B5EF4-FFF2-40B4-BE49-F238E27FC236}">
                  <a16:creationId xmlns:a16="http://schemas.microsoft.com/office/drawing/2014/main" id="{0D2B308C-1A97-47A5-A92B-DF99A5D4AD3C}"/>
                </a:ext>
              </a:extLst>
            </p:cNvPr>
            <p:cNvGrpSpPr/>
            <p:nvPr/>
          </p:nvGrpSpPr>
          <p:grpSpPr>
            <a:xfrm>
              <a:off x="0" y="0"/>
              <a:ext cx="5696304" cy="1235144"/>
              <a:chOff x="0" y="0"/>
              <a:chExt cx="1125196" cy="243979"/>
            </a:xfrm>
          </p:grpSpPr>
          <p:sp>
            <p:nvSpPr>
              <p:cNvPr id="45" name="Freeform 23">
                <a:extLst>
                  <a:ext uri="{FF2B5EF4-FFF2-40B4-BE49-F238E27FC236}">
                    <a16:creationId xmlns:a16="http://schemas.microsoft.com/office/drawing/2014/main" id="{E24815E7-E25D-027D-73E8-46D3C6E5408E}"/>
                  </a:ext>
                </a:extLst>
              </p:cNvPr>
              <p:cNvSpPr/>
              <p:nvPr/>
            </p:nvSpPr>
            <p:spPr>
              <a:xfrm>
                <a:off x="0" y="0"/>
                <a:ext cx="1125196" cy="243979"/>
              </a:xfrm>
              <a:custGeom>
                <a:avLst/>
                <a:gdLst/>
                <a:ahLst/>
                <a:cxnLst/>
                <a:rect l="l" t="t" r="r" b="b"/>
                <a:pathLst>
                  <a:path w="1125196" h="243979">
                    <a:moveTo>
                      <a:pt x="16309" y="0"/>
                    </a:moveTo>
                    <a:lnTo>
                      <a:pt x="1108886" y="0"/>
                    </a:lnTo>
                    <a:cubicBezTo>
                      <a:pt x="1117894" y="0"/>
                      <a:pt x="1125196" y="7302"/>
                      <a:pt x="1125196" y="16309"/>
                    </a:cubicBezTo>
                    <a:lnTo>
                      <a:pt x="1125196" y="227670"/>
                    </a:lnTo>
                    <a:cubicBezTo>
                      <a:pt x="1125196" y="231995"/>
                      <a:pt x="1123478" y="236144"/>
                      <a:pt x="1120419" y="239202"/>
                    </a:cubicBezTo>
                    <a:cubicBezTo>
                      <a:pt x="1117360" y="242261"/>
                      <a:pt x="1113212" y="243979"/>
                      <a:pt x="1108886" y="243979"/>
                    </a:cubicBezTo>
                    <a:lnTo>
                      <a:pt x="16309" y="243979"/>
                    </a:lnTo>
                    <a:cubicBezTo>
                      <a:pt x="11984" y="243979"/>
                      <a:pt x="7835" y="242261"/>
                      <a:pt x="4777" y="239202"/>
                    </a:cubicBezTo>
                    <a:cubicBezTo>
                      <a:pt x="1718" y="236144"/>
                      <a:pt x="0" y="231995"/>
                      <a:pt x="0" y="227670"/>
                    </a:cubicBezTo>
                    <a:lnTo>
                      <a:pt x="0" y="16309"/>
                    </a:lnTo>
                    <a:cubicBezTo>
                      <a:pt x="0" y="11984"/>
                      <a:pt x="1718" y="7835"/>
                      <a:pt x="4777" y="4777"/>
                    </a:cubicBezTo>
                    <a:cubicBezTo>
                      <a:pt x="7835" y="1718"/>
                      <a:pt x="11984" y="0"/>
                      <a:pt x="16309" y="0"/>
                    </a:cubicBezTo>
                    <a:close/>
                  </a:path>
                </a:pathLst>
              </a:custGeom>
              <a:solidFill>
                <a:srgbClr val="6F769C"/>
              </a:solidFill>
              <a:ln w="9525" cap="sq">
                <a:solidFill>
                  <a:srgbClr val="343D6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7" name="TextBox 24">
                <a:extLst>
                  <a:ext uri="{FF2B5EF4-FFF2-40B4-BE49-F238E27FC236}">
                    <a16:creationId xmlns:a16="http://schemas.microsoft.com/office/drawing/2014/main" id="{D9F160A8-213F-54D0-B9C4-490AD7F82443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125196" cy="2916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40" name="Group 25">
              <a:extLst>
                <a:ext uri="{FF2B5EF4-FFF2-40B4-BE49-F238E27FC236}">
                  <a16:creationId xmlns:a16="http://schemas.microsoft.com/office/drawing/2014/main" id="{8E378018-EEF9-3DB0-5380-1C49BC388B88}"/>
                </a:ext>
              </a:extLst>
            </p:cNvPr>
            <p:cNvGrpSpPr/>
            <p:nvPr/>
          </p:nvGrpSpPr>
          <p:grpSpPr>
            <a:xfrm>
              <a:off x="0" y="952357"/>
              <a:ext cx="11275597" cy="1989133"/>
              <a:chOff x="0" y="0"/>
              <a:chExt cx="2227278" cy="392915"/>
            </a:xfrm>
          </p:grpSpPr>
          <p:sp>
            <p:nvSpPr>
              <p:cNvPr id="41" name="Freeform 26">
                <a:extLst>
                  <a:ext uri="{FF2B5EF4-FFF2-40B4-BE49-F238E27FC236}">
                    <a16:creationId xmlns:a16="http://schemas.microsoft.com/office/drawing/2014/main" id="{F4B3A75D-FB0F-0EB1-4BF9-032C7DF16B66}"/>
                  </a:ext>
                </a:extLst>
              </p:cNvPr>
              <p:cNvSpPr/>
              <p:nvPr/>
            </p:nvSpPr>
            <p:spPr>
              <a:xfrm>
                <a:off x="0" y="0"/>
                <a:ext cx="2227278" cy="392915"/>
              </a:xfrm>
              <a:custGeom>
                <a:avLst/>
                <a:gdLst/>
                <a:ahLst/>
                <a:cxnLst/>
                <a:rect l="l" t="t" r="r" b="b"/>
                <a:pathLst>
                  <a:path w="2227278" h="392915">
                    <a:moveTo>
                      <a:pt x="0" y="0"/>
                    </a:moveTo>
                    <a:lnTo>
                      <a:pt x="2227278" y="0"/>
                    </a:lnTo>
                    <a:lnTo>
                      <a:pt x="2227278" y="392915"/>
                    </a:lnTo>
                    <a:lnTo>
                      <a:pt x="0" y="392915"/>
                    </a:lnTo>
                    <a:close/>
                  </a:path>
                </a:pathLst>
              </a:custGeom>
              <a:solidFill>
                <a:srgbClr val="F2F5FF"/>
              </a:solidFill>
              <a:ln w="9525" cap="sq">
                <a:solidFill>
                  <a:srgbClr val="3D456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3" name="TextBox 27">
                <a:extLst>
                  <a:ext uri="{FF2B5EF4-FFF2-40B4-BE49-F238E27FC236}">
                    <a16:creationId xmlns:a16="http://schemas.microsoft.com/office/drawing/2014/main" id="{1C9E740A-FE34-CA9A-A090-A06F8C5268C1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27278" cy="44054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56" name="TextBox 15">
            <a:extLst>
              <a:ext uri="{FF2B5EF4-FFF2-40B4-BE49-F238E27FC236}">
                <a16:creationId xmlns:a16="http://schemas.microsoft.com/office/drawing/2014/main" id="{141E8130-D31F-7680-7356-B92C2471E3AA}"/>
              </a:ext>
            </a:extLst>
          </p:cNvPr>
          <p:cNvSpPr txBox="1"/>
          <p:nvPr/>
        </p:nvSpPr>
        <p:spPr>
          <a:xfrm>
            <a:off x="1707888" y="2660300"/>
            <a:ext cx="2346407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기술 구현</a:t>
            </a:r>
            <a:endParaRPr lang="en-US" sz="3000" b="1" spc="-30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58" name="TextBox 20">
            <a:extLst>
              <a:ext uri="{FF2B5EF4-FFF2-40B4-BE49-F238E27FC236}">
                <a16:creationId xmlns:a16="http://schemas.microsoft.com/office/drawing/2014/main" id="{1827D9BA-E0D6-4EBE-577D-4003B8D7FD10}"/>
              </a:ext>
            </a:extLst>
          </p:cNvPr>
          <p:cNvSpPr txBox="1"/>
          <p:nvPr/>
        </p:nvSpPr>
        <p:spPr>
          <a:xfrm>
            <a:off x="588819" y="3389075"/>
            <a:ext cx="8976813" cy="17953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DR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센터 포함 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3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지점 모두 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full-mesh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구성</a:t>
            </a:r>
            <a:endParaRPr lang="en-US" altLang="ko-KR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HSRP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구성 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(R3/R4 Active/Standby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설정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)</a:t>
            </a:r>
          </a:p>
          <a:p>
            <a:pPr algn="ctr">
              <a:lnSpc>
                <a:spcPts val="3499"/>
              </a:lnSpc>
            </a:pPr>
            <a:r>
              <a:rPr lang="ko-KR" altLang="en-US" sz="24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본사와 데이터센터 </a:t>
            </a:r>
            <a:r>
              <a:rPr lang="en-US" altLang="ko-KR" sz="2400" b="1" dirty="0" err="1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HSRP,failover</a:t>
            </a:r>
            <a:r>
              <a:rPr lang="en-US" altLang="ko-KR" sz="24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ko-KR" altLang="en-US" sz="24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구성</a:t>
            </a:r>
            <a:endParaRPr lang="ko-KR" altLang="en-US" sz="2400" dirty="0"/>
          </a:p>
          <a:p>
            <a:pPr algn="ctr">
              <a:lnSpc>
                <a:spcPts val="3499"/>
              </a:lnSpc>
            </a:pPr>
            <a:endParaRPr lang="en-US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grpSp>
        <p:nvGrpSpPr>
          <p:cNvPr id="60" name="Group 78">
            <a:extLst>
              <a:ext uri="{FF2B5EF4-FFF2-40B4-BE49-F238E27FC236}">
                <a16:creationId xmlns:a16="http://schemas.microsoft.com/office/drawing/2014/main" id="{8E0FB64D-E82C-CF06-D66A-0732AAA8505E}"/>
              </a:ext>
            </a:extLst>
          </p:cNvPr>
          <p:cNvGrpSpPr/>
          <p:nvPr/>
        </p:nvGrpSpPr>
        <p:grpSpPr>
          <a:xfrm>
            <a:off x="381000" y="5184660"/>
            <a:ext cx="9108714" cy="2247813"/>
            <a:chOff x="0" y="0"/>
            <a:chExt cx="11222424" cy="2997084"/>
          </a:xfrm>
        </p:grpSpPr>
        <p:grpSp>
          <p:nvGrpSpPr>
            <p:cNvPr id="61" name="Group 79">
              <a:extLst>
                <a:ext uri="{FF2B5EF4-FFF2-40B4-BE49-F238E27FC236}">
                  <a16:creationId xmlns:a16="http://schemas.microsoft.com/office/drawing/2014/main" id="{A1635CB0-4C15-8869-EC51-9D458326C7CD}"/>
                </a:ext>
              </a:extLst>
            </p:cNvPr>
            <p:cNvGrpSpPr/>
            <p:nvPr/>
          </p:nvGrpSpPr>
          <p:grpSpPr>
            <a:xfrm>
              <a:off x="0" y="0"/>
              <a:ext cx="5643131" cy="1235144"/>
              <a:chOff x="0" y="0"/>
              <a:chExt cx="1114693" cy="243979"/>
            </a:xfrm>
          </p:grpSpPr>
          <p:sp>
            <p:nvSpPr>
              <p:cNvPr id="65" name="Freeform 80">
                <a:extLst>
                  <a:ext uri="{FF2B5EF4-FFF2-40B4-BE49-F238E27FC236}">
                    <a16:creationId xmlns:a16="http://schemas.microsoft.com/office/drawing/2014/main" id="{48A7D2B5-B830-5124-349C-027D9482D23D}"/>
                  </a:ext>
                </a:extLst>
              </p:cNvPr>
              <p:cNvSpPr/>
              <p:nvPr/>
            </p:nvSpPr>
            <p:spPr>
              <a:xfrm>
                <a:off x="0" y="0"/>
                <a:ext cx="1114693" cy="243979"/>
              </a:xfrm>
              <a:custGeom>
                <a:avLst/>
                <a:gdLst/>
                <a:ahLst/>
                <a:cxnLst/>
                <a:rect l="l" t="t" r="r" b="b"/>
                <a:pathLst>
                  <a:path w="1114693" h="243979">
                    <a:moveTo>
                      <a:pt x="16463" y="0"/>
                    </a:moveTo>
                    <a:lnTo>
                      <a:pt x="1098229" y="0"/>
                    </a:lnTo>
                    <a:cubicBezTo>
                      <a:pt x="1102596" y="0"/>
                      <a:pt x="1106783" y="1734"/>
                      <a:pt x="1109871" y="4822"/>
                    </a:cubicBezTo>
                    <a:cubicBezTo>
                      <a:pt x="1112958" y="7909"/>
                      <a:pt x="1114693" y="12097"/>
                      <a:pt x="1114693" y="16463"/>
                    </a:cubicBezTo>
                    <a:lnTo>
                      <a:pt x="1114693" y="227516"/>
                    </a:lnTo>
                    <a:cubicBezTo>
                      <a:pt x="1114693" y="236608"/>
                      <a:pt x="1107322" y="243979"/>
                      <a:pt x="1098229" y="243979"/>
                    </a:cubicBezTo>
                    <a:lnTo>
                      <a:pt x="16463" y="243979"/>
                    </a:lnTo>
                    <a:cubicBezTo>
                      <a:pt x="12097" y="243979"/>
                      <a:pt x="7909" y="242245"/>
                      <a:pt x="4822" y="239157"/>
                    </a:cubicBezTo>
                    <a:cubicBezTo>
                      <a:pt x="1734" y="236070"/>
                      <a:pt x="0" y="231882"/>
                      <a:pt x="0" y="227516"/>
                    </a:cubicBezTo>
                    <a:lnTo>
                      <a:pt x="0" y="16463"/>
                    </a:lnTo>
                    <a:cubicBezTo>
                      <a:pt x="0" y="12097"/>
                      <a:pt x="1734" y="7909"/>
                      <a:pt x="4822" y="4822"/>
                    </a:cubicBezTo>
                    <a:cubicBezTo>
                      <a:pt x="7909" y="1734"/>
                      <a:pt x="12097" y="0"/>
                      <a:pt x="16463" y="0"/>
                    </a:cubicBezTo>
                    <a:close/>
                  </a:path>
                </a:pathLst>
              </a:custGeom>
              <a:solidFill>
                <a:srgbClr val="6F769C"/>
              </a:solidFill>
              <a:ln w="9525" cap="sq">
                <a:solidFill>
                  <a:srgbClr val="343D6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66" name="TextBox 81">
                <a:extLst>
                  <a:ext uri="{FF2B5EF4-FFF2-40B4-BE49-F238E27FC236}">
                    <a16:creationId xmlns:a16="http://schemas.microsoft.com/office/drawing/2014/main" id="{C773A8E5-45AE-43E2-5056-E6BA31A742FA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114693" cy="2916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62" name="Group 82">
              <a:extLst>
                <a:ext uri="{FF2B5EF4-FFF2-40B4-BE49-F238E27FC236}">
                  <a16:creationId xmlns:a16="http://schemas.microsoft.com/office/drawing/2014/main" id="{1DE7C4A8-9C68-1616-FBE2-A6875C800FFC}"/>
                </a:ext>
              </a:extLst>
            </p:cNvPr>
            <p:cNvGrpSpPr/>
            <p:nvPr/>
          </p:nvGrpSpPr>
          <p:grpSpPr>
            <a:xfrm>
              <a:off x="0" y="956961"/>
              <a:ext cx="11222424" cy="2040123"/>
              <a:chOff x="0" y="0"/>
              <a:chExt cx="2216775" cy="402987"/>
            </a:xfrm>
          </p:grpSpPr>
          <p:sp>
            <p:nvSpPr>
              <p:cNvPr id="63" name="Freeform 83">
                <a:extLst>
                  <a:ext uri="{FF2B5EF4-FFF2-40B4-BE49-F238E27FC236}">
                    <a16:creationId xmlns:a16="http://schemas.microsoft.com/office/drawing/2014/main" id="{3DE59C83-6A5A-9FD9-FC57-36CB34121754}"/>
                  </a:ext>
                </a:extLst>
              </p:cNvPr>
              <p:cNvSpPr/>
              <p:nvPr/>
            </p:nvSpPr>
            <p:spPr>
              <a:xfrm>
                <a:off x="0" y="0"/>
                <a:ext cx="2216775" cy="402987"/>
              </a:xfrm>
              <a:custGeom>
                <a:avLst/>
                <a:gdLst/>
                <a:ahLst/>
                <a:cxnLst/>
                <a:rect l="l" t="t" r="r" b="b"/>
                <a:pathLst>
                  <a:path w="2216775" h="402987">
                    <a:moveTo>
                      <a:pt x="0" y="0"/>
                    </a:moveTo>
                    <a:lnTo>
                      <a:pt x="2216775" y="0"/>
                    </a:lnTo>
                    <a:lnTo>
                      <a:pt x="2216775" y="402987"/>
                    </a:lnTo>
                    <a:lnTo>
                      <a:pt x="0" y="402987"/>
                    </a:lnTo>
                    <a:close/>
                  </a:path>
                </a:pathLst>
              </a:custGeom>
              <a:solidFill>
                <a:srgbClr val="F2F5FF"/>
              </a:solidFill>
              <a:ln w="9525" cap="sq">
                <a:solidFill>
                  <a:srgbClr val="3D456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64" name="TextBox 84">
                <a:extLst>
                  <a:ext uri="{FF2B5EF4-FFF2-40B4-BE49-F238E27FC236}">
                    <a16:creationId xmlns:a16="http://schemas.microsoft.com/office/drawing/2014/main" id="{5CF8CF47-8CE3-C23A-4DFB-B69AE220BFF1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16775" cy="45061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67" name="TextBox 15">
            <a:extLst>
              <a:ext uri="{FF2B5EF4-FFF2-40B4-BE49-F238E27FC236}">
                <a16:creationId xmlns:a16="http://schemas.microsoft.com/office/drawing/2014/main" id="{7CDD2AE3-94DF-68AF-19C8-A72CDB4614CD}"/>
              </a:ext>
            </a:extLst>
          </p:cNvPr>
          <p:cNvSpPr txBox="1"/>
          <p:nvPr/>
        </p:nvSpPr>
        <p:spPr>
          <a:xfrm>
            <a:off x="1905000" y="5265449"/>
            <a:ext cx="2346407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피드백 </a:t>
            </a:r>
            <a:endParaRPr lang="en-US" sz="3000" b="1" spc="-30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68" name="TextBox 20">
            <a:extLst>
              <a:ext uri="{FF2B5EF4-FFF2-40B4-BE49-F238E27FC236}">
                <a16:creationId xmlns:a16="http://schemas.microsoft.com/office/drawing/2014/main" id="{31335C72-B58A-F330-6580-FF5685DD1166}"/>
              </a:ext>
            </a:extLst>
          </p:cNvPr>
          <p:cNvSpPr txBox="1"/>
          <p:nvPr/>
        </p:nvSpPr>
        <p:spPr>
          <a:xfrm>
            <a:off x="274320" y="5994739"/>
            <a:ext cx="8976813" cy="4251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ISP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라우터 수 </a:t>
            </a:r>
            <a:r>
              <a:rPr lang="ko-KR" altLang="en-US" sz="2499" b="1" dirty="0" err="1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축소전체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구성 최소화</a:t>
            </a:r>
            <a:endParaRPr lang="en-US" altLang="ko-KR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78">
            <a:extLst>
              <a:ext uri="{FF2B5EF4-FFF2-40B4-BE49-F238E27FC236}">
                <a16:creationId xmlns:a16="http://schemas.microsoft.com/office/drawing/2014/main" id="{18792CB0-B27E-BF75-2EB7-1EB64972BE0C}"/>
              </a:ext>
            </a:extLst>
          </p:cNvPr>
          <p:cNvGrpSpPr/>
          <p:nvPr/>
        </p:nvGrpSpPr>
        <p:grpSpPr>
          <a:xfrm>
            <a:off x="304800" y="342900"/>
            <a:ext cx="9108714" cy="2247813"/>
            <a:chOff x="0" y="0"/>
            <a:chExt cx="11222424" cy="2997084"/>
          </a:xfrm>
        </p:grpSpPr>
        <p:grpSp>
          <p:nvGrpSpPr>
            <p:cNvPr id="3" name="Group 79">
              <a:extLst>
                <a:ext uri="{FF2B5EF4-FFF2-40B4-BE49-F238E27FC236}">
                  <a16:creationId xmlns:a16="http://schemas.microsoft.com/office/drawing/2014/main" id="{DF415F44-7166-BB36-5992-1DADA10DC557}"/>
                </a:ext>
              </a:extLst>
            </p:cNvPr>
            <p:cNvGrpSpPr/>
            <p:nvPr/>
          </p:nvGrpSpPr>
          <p:grpSpPr>
            <a:xfrm>
              <a:off x="0" y="0"/>
              <a:ext cx="5643131" cy="1235144"/>
              <a:chOff x="0" y="0"/>
              <a:chExt cx="1114693" cy="243979"/>
            </a:xfrm>
          </p:grpSpPr>
          <p:sp>
            <p:nvSpPr>
              <p:cNvPr id="7" name="Freeform 80">
                <a:extLst>
                  <a:ext uri="{FF2B5EF4-FFF2-40B4-BE49-F238E27FC236}">
                    <a16:creationId xmlns:a16="http://schemas.microsoft.com/office/drawing/2014/main" id="{73B0A886-3887-C132-B5F2-57C9C13EA540}"/>
                  </a:ext>
                </a:extLst>
              </p:cNvPr>
              <p:cNvSpPr/>
              <p:nvPr/>
            </p:nvSpPr>
            <p:spPr>
              <a:xfrm>
                <a:off x="0" y="0"/>
                <a:ext cx="1114693" cy="243979"/>
              </a:xfrm>
              <a:custGeom>
                <a:avLst/>
                <a:gdLst/>
                <a:ahLst/>
                <a:cxnLst/>
                <a:rect l="l" t="t" r="r" b="b"/>
                <a:pathLst>
                  <a:path w="1114693" h="243979">
                    <a:moveTo>
                      <a:pt x="16463" y="0"/>
                    </a:moveTo>
                    <a:lnTo>
                      <a:pt x="1098229" y="0"/>
                    </a:lnTo>
                    <a:cubicBezTo>
                      <a:pt x="1102596" y="0"/>
                      <a:pt x="1106783" y="1734"/>
                      <a:pt x="1109871" y="4822"/>
                    </a:cubicBezTo>
                    <a:cubicBezTo>
                      <a:pt x="1112958" y="7909"/>
                      <a:pt x="1114693" y="12097"/>
                      <a:pt x="1114693" y="16463"/>
                    </a:cubicBezTo>
                    <a:lnTo>
                      <a:pt x="1114693" y="227516"/>
                    </a:lnTo>
                    <a:cubicBezTo>
                      <a:pt x="1114693" y="236608"/>
                      <a:pt x="1107322" y="243979"/>
                      <a:pt x="1098229" y="243979"/>
                    </a:cubicBezTo>
                    <a:lnTo>
                      <a:pt x="16463" y="243979"/>
                    </a:lnTo>
                    <a:cubicBezTo>
                      <a:pt x="12097" y="243979"/>
                      <a:pt x="7909" y="242245"/>
                      <a:pt x="4822" y="239157"/>
                    </a:cubicBezTo>
                    <a:cubicBezTo>
                      <a:pt x="1734" y="236070"/>
                      <a:pt x="0" y="231882"/>
                      <a:pt x="0" y="227516"/>
                    </a:cubicBezTo>
                    <a:lnTo>
                      <a:pt x="0" y="16463"/>
                    </a:lnTo>
                    <a:cubicBezTo>
                      <a:pt x="0" y="12097"/>
                      <a:pt x="1734" y="7909"/>
                      <a:pt x="4822" y="4822"/>
                    </a:cubicBezTo>
                    <a:cubicBezTo>
                      <a:pt x="7909" y="1734"/>
                      <a:pt x="12097" y="0"/>
                      <a:pt x="16463" y="0"/>
                    </a:cubicBezTo>
                    <a:close/>
                  </a:path>
                </a:pathLst>
              </a:custGeom>
              <a:solidFill>
                <a:srgbClr val="6F769C"/>
              </a:solidFill>
              <a:ln w="9525" cap="sq">
                <a:solidFill>
                  <a:srgbClr val="343D63"/>
                </a:solidFill>
                <a:prstDash val="solid"/>
                <a:miter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8" name="TextBox 81">
                <a:extLst>
                  <a:ext uri="{FF2B5EF4-FFF2-40B4-BE49-F238E27FC236}">
                    <a16:creationId xmlns:a16="http://schemas.microsoft.com/office/drawing/2014/main" id="{36D399C1-A393-5B78-AD75-7082C64C5423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114693" cy="2916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ts val="3079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4" name="Group 82">
              <a:extLst>
                <a:ext uri="{FF2B5EF4-FFF2-40B4-BE49-F238E27FC236}">
                  <a16:creationId xmlns:a16="http://schemas.microsoft.com/office/drawing/2014/main" id="{73891A0E-6592-4509-B488-E3B2FB012194}"/>
                </a:ext>
              </a:extLst>
            </p:cNvPr>
            <p:cNvGrpSpPr/>
            <p:nvPr/>
          </p:nvGrpSpPr>
          <p:grpSpPr>
            <a:xfrm>
              <a:off x="0" y="715859"/>
              <a:ext cx="11222424" cy="2281225"/>
              <a:chOff x="0" y="-47625"/>
              <a:chExt cx="2216775" cy="450612"/>
            </a:xfrm>
          </p:grpSpPr>
          <p:sp>
            <p:nvSpPr>
              <p:cNvPr id="5" name="Freeform 83">
                <a:extLst>
                  <a:ext uri="{FF2B5EF4-FFF2-40B4-BE49-F238E27FC236}">
                    <a16:creationId xmlns:a16="http://schemas.microsoft.com/office/drawing/2014/main" id="{0B6745E9-D87E-342D-AC30-94AFFC5E7B2B}"/>
                  </a:ext>
                </a:extLst>
              </p:cNvPr>
              <p:cNvSpPr/>
              <p:nvPr/>
            </p:nvSpPr>
            <p:spPr>
              <a:xfrm>
                <a:off x="0" y="0"/>
                <a:ext cx="2216775" cy="402987"/>
              </a:xfrm>
              <a:custGeom>
                <a:avLst/>
                <a:gdLst/>
                <a:ahLst/>
                <a:cxnLst/>
                <a:rect l="l" t="t" r="r" b="b"/>
                <a:pathLst>
                  <a:path w="2216775" h="402987">
                    <a:moveTo>
                      <a:pt x="0" y="0"/>
                    </a:moveTo>
                    <a:lnTo>
                      <a:pt x="2216775" y="0"/>
                    </a:lnTo>
                    <a:lnTo>
                      <a:pt x="2216775" y="402987"/>
                    </a:lnTo>
                    <a:lnTo>
                      <a:pt x="0" y="402987"/>
                    </a:lnTo>
                    <a:close/>
                  </a:path>
                </a:pathLst>
              </a:custGeom>
              <a:solidFill>
                <a:srgbClr val="F2F5FF"/>
              </a:solidFill>
              <a:ln w="9525" cap="sq">
                <a:solidFill>
                  <a:srgbClr val="3D4569"/>
                </a:solidFill>
                <a:prstDash val="solid"/>
                <a:miter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5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lab 돋움 레귤러 Bold" panose="020B0600000101010101" charset="-127"/>
                  <a:ea typeface="Tlab 돋움 레귤러 Bold" panose="020B0600000101010101" charset="-127"/>
                  <a:cs typeface="+mn-cs"/>
                </a:endParaRPr>
              </a:p>
            </p:txBody>
          </p:sp>
          <p:sp>
            <p:nvSpPr>
              <p:cNvPr id="6" name="TextBox 84">
                <a:extLst>
                  <a:ext uri="{FF2B5EF4-FFF2-40B4-BE49-F238E27FC236}">
                    <a16:creationId xmlns:a16="http://schemas.microsoft.com/office/drawing/2014/main" id="{B73F218B-96DC-228B-D00D-7767F10FB5F6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16775" cy="45061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ts val="3079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</p:grpSp>
      <p:sp>
        <p:nvSpPr>
          <p:cNvPr id="9" name="TextBox 15">
            <a:extLst>
              <a:ext uri="{FF2B5EF4-FFF2-40B4-BE49-F238E27FC236}">
                <a16:creationId xmlns:a16="http://schemas.microsoft.com/office/drawing/2014/main" id="{15BBFC5F-9AB0-2923-4C16-8E13AF321360}"/>
              </a:ext>
            </a:extLst>
          </p:cNvPr>
          <p:cNvSpPr txBox="1"/>
          <p:nvPr/>
        </p:nvSpPr>
        <p:spPr>
          <a:xfrm>
            <a:off x="609600" y="484432"/>
            <a:ext cx="2346407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1" i="0" u="none" strike="noStrike" kern="1200" cap="none" spc="-3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구현 결과</a:t>
            </a:r>
            <a:endParaRPr kumimoji="0" lang="en-US" sz="3000" b="1" i="0" u="none" strike="noStrike" kern="1200" cap="none" spc="-3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55000" y="1604734"/>
            <a:ext cx="87651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AS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별 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BGP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설정 및 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GW Router REDISTRIBUTE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설정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909941"/>
            <a:ext cx="7620000" cy="7086600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3514" y="4686300"/>
            <a:ext cx="7696200" cy="225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8703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2822807"/>
            <a:ext cx="5402623" cy="7410450"/>
          </a:xfrm>
          <a:prstGeom prst="rect">
            <a:avLst/>
          </a:prstGeom>
        </p:spPr>
      </p:pic>
      <p:grpSp>
        <p:nvGrpSpPr>
          <p:cNvPr id="2" name="Group 78">
            <a:extLst>
              <a:ext uri="{FF2B5EF4-FFF2-40B4-BE49-F238E27FC236}">
                <a16:creationId xmlns:a16="http://schemas.microsoft.com/office/drawing/2014/main" id="{18792CB0-B27E-BF75-2EB7-1EB64972BE0C}"/>
              </a:ext>
            </a:extLst>
          </p:cNvPr>
          <p:cNvGrpSpPr/>
          <p:nvPr/>
        </p:nvGrpSpPr>
        <p:grpSpPr>
          <a:xfrm>
            <a:off x="304800" y="342900"/>
            <a:ext cx="9108714" cy="2247813"/>
            <a:chOff x="0" y="0"/>
            <a:chExt cx="11222424" cy="2997084"/>
          </a:xfrm>
        </p:grpSpPr>
        <p:grpSp>
          <p:nvGrpSpPr>
            <p:cNvPr id="3" name="Group 79">
              <a:extLst>
                <a:ext uri="{FF2B5EF4-FFF2-40B4-BE49-F238E27FC236}">
                  <a16:creationId xmlns:a16="http://schemas.microsoft.com/office/drawing/2014/main" id="{DF415F44-7166-BB36-5992-1DADA10DC557}"/>
                </a:ext>
              </a:extLst>
            </p:cNvPr>
            <p:cNvGrpSpPr/>
            <p:nvPr/>
          </p:nvGrpSpPr>
          <p:grpSpPr>
            <a:xfrm>
              <a:off x="0" y="0"/>
              <a:ext cx="5643131" cy="1235144"/>
              <a:chOff x="0" y="0"/>
              <a:chExt cx="1114693" cy="243979"/>
            </a:xfrm>
          </p:grpSpPr>
          <p:sp>
            <p:nvSpPr>
              <p:cNvPr id="7" name="Freeform 80">
                <a:extLst>
                  <a:ext uri="{FF2B5EF4-FFF2-40B4-BE49-F238E27FC236}">
                    <a16:creationId xmlns:a16="http://schemas.microsoft.com/office/drawing/2014/main" id="{73B0A886-3887-C132-B5F2-57C9C13EA540}"/>
                  </a:ext>
                </a:extLst>
              </p:cNvPr>
              <p:cNvSpPr/>
              <p:nvPr/>
            </p:nvSpPr>
            <p:spPr>
              <a:xfrm>
                <a:off x="0" y="0"/>
                <a:ext cx="1114693" cy="243979"/>
              </a:xfrm>
              <a:custGeom>
                <a:avLst/>
                <a:gdLst/>
                <a:ahLst/>
                <a:cxnLst/>
                <a:rect l="l" t="t" r="r" b="b"/>
                <a:pathLst>
                  <a:path w="1114693" h="243979">
                    <a:moveTo>
                      <a:pt x="16463" y="0"/>
                    </a:moveTo>
                    <a:lnTo>
                      <a:pt x="1098229" y="0"/>
                    </a:lnTo>
                    <a:cubicBezTo>
                      <a:pt x="1102596" y="0"/>
                      <a:pt x="1106783" y="1734"/>
                      <a:pt x="1109871" y="4822"/>
                    </a:cubicBezTo>
                    <a:cubicBezTo>
                      <a:pt x="1112958" y="7909"/>
                      <a:pt x="1114693" y="12097"/>
                      <a:pt x="1114693" y="16463"/>
                    </a:cubicBezTo>
                    <a:lnTo>
                      <a:pt x="1114693" y="227516"/>
                    </a:lnTo>
                    <a:cubicBezTo>
                      <a:pt x="1114693" y="236608"/>
                      <a:pt x="1107322" y="243979"/>
                      <a:pt x="1098229" y="243979"/>
                    </a:cubicBezTo>
                    <a:lnTo>
                      <a:pt x="16463" y="243979"/>
                    </a:lnTo>
                    <a:cubicBezTo>
                      <a:pt x="12097" y="243979"/>
                      <a:pt x="7909" y="242245"/>
                      <a:pt x="4822" y="239157"/>
                    </a:cubicBezTo>
                    <a:cubicBezTo>
                      <a:pt x="1734" y="236070"/>
                      <a:pt x="0" y="231882"/>
                      <a:pt x="0" y="227516"/>
                    </a:cubicBezTo>
                    <a:lnTo>
                      <a:pt x="0" y="16463"/>
                    </a:lnTo>
                    <a:cubicBezTo>
                      <a:pt x="0" y="12097"/>
                      <a:pt x="1734" y="7909"/>
                      <a:pt x="4822" y="4822"/>
                    </a:cubicBezTo>
                    <a:cubicBezTo>
                      <a:pt x="7909" y="1734"/>
                      <a:pt x="12097" y="0"/>
                      <a:pt x="16463" y="0"/>
                    </a:cubicBezTo>
                    <a:close/>
                  </a:path>
                </a:pathLst>
              </a:custGeom>
              <a:solidFill>
                <a:srgbClr val="6F769C"/>
              </a:solidFill>
              <a:ln w="9525" cap="sq">
                <a:solidFill>
                  <a:srgbClr val="343D6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8" name="TextBox 81">
                <a:extLst>
                  <a:ext uri="{FF2B5EF4-FFF2-40B4-BE49-F238E27FC236}">
                    <a16:creationId xmlns:a16="http://schemas.microsoft.com/office/drawing/2014/main" id="{36D399C1-A393-5B78-AD75-7082C64C5423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114693" cy="2916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4" name="Group 82">
              <a:extLst>
                <a:ext uri="{FF2B5EF4-FFF2-40B4-BE49-F238E27FC236}">
                  <a16:creationId xmlns:a16="http://schemas.microsoft.com/office/drawing/2014/main" id="{73891A0E-6592-4509-B488-E3B2FB012194}"/>
                </a:ext>
              </a:extLst>
            </p:cNvPr>
            <p:cNvGrpSpPr/>
            <p:nvPr/>
          </p:nvGrpSpPr>
          <p:grpSpPr>
            <a:xfrm>
              <a:off x="0" y="715859"/>
              <a:ext cx="11222424" cy="2281225"/>
              <a:chOff x="0" y="-47625"/>
              <a:chExt cx="2216775" cy="450612"/>
            </a:xfrm>
          </p:grpSpPr>
          <p:sp>
            <p:nvSpPr>
              <p:cNvPr id="5" name="Freeform 83">
                <a:extLst>
                  <a:ext uri="{FF2B5EF4-FFF2-40B4-BE49-F238E27FC236}">
                    <a16:creationId xmlns:a16="http://schemas.microsoft.com/office/drawing/2014/main" id="{0B6745E9-D87E-342D-AC30-94AFFC5E7B2B}"/>
                  </a:ext>
                </a:extLst>
              </p:cNvPr>
              <p:cNvSpPr/>
              <p:nvPr/>
            </p:nvSpPr>
            <p:spPr>
              <a:xfrm>
                <a:off x="0" y="0"/>
                <a:ext cx="2216775" cy="402987"/>
              </a:xfrm>
              <a:custGeom>
                <a:avLst/>
                <a:gdLst/>
                <a:ahLst/>
                <a:cxnLst/>
                <a:rect l="l" t="t" r="r" b="b"/>
                <a:pathLst>
                  <a:path w="2216775" h="402987">
                    <a:moveTo>
                      <a:pt x="0" y="0"/>
                    </a:moveTo>
                    <a:lnTo>
                      <a:pt x="2216775" y="0"/>
                    </a:lnTo>
                    <a:lnTo>
                      <a:pt x="2216775" y="402987"/>
                    </a:lnTo>
                    <a:lnTo>
                      <a:pt x="0" y="402987"/>
                    </a:lnTo>
                    <a:close/>
                  </a:path>
                </a:pathLst>
              </a:custGeom>
              <a:solidFill>
                <a:srgbClr val="F2F5FF"/>
              </a:solidFill>
              <a:ln w="9525" cap="sq">
                <a:solidFill>
                  <a:srgbClr val="3D456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 sz="2500" b="1" dirty="0">
                  <a:solidFill>
                    <a:srgbClr val="FF0000"/>
                  </a:solidFill>
                  <a:latin typeface="Tlab 돋움 레귤러 Bold" panose="020B0600000101010101" charset="-127"/>
                  <a:ea typeface="Tlab 돋움 레귤러 Bold" panose="020B0600000101010101" charset="-127"/>
                </a:endParaRPr>
              </a:p>
            </p:txBody>
          </p:sp>
          <p:sp>
            <p:nvSpPr>
              <p:cNvPr id="6" name="TextBox 84">
                <a:extLst>
                  <a:ext uri="{FF2B5EF4-FFF2-40B4-BE49-F238E27FC236}">
                    <a16:creationId xmlns:a16="http://schemas.microsoft.com/office/drawing/2014/main" id="{B73F218B-96DC-228B-D00D-7767F10FB5F6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16775" cy="45061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9" name="TextBox 15">
            <a:extLst>
              <a:ext uri="{FF2B5EF4-FFF2-40B4-BE49-F238E27FC236}">
                <a16:creationId xmlns:a16="http://schemas.microsoft.com/office/drawing/2014/main" id="{15BBFC5F-9AB0-2923-4C16-8E13AF321360}"/>
              </a:ext>
            </a:extLst>
          </p:cNvPr>
          <p:cNvSpPr txBox="1"/>
          <p:nvPr/>
        </p:nvSpPr>
        <p:spPr>
          <a:xfrm>
            <a:off x="609600" y="484432"/>
            <a:ext cx="2346407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구현 결과</a:t>
            </a:r>
            <a:endParaRPr lang="en-US" sz="3000" b="1" spc="-30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55000" y="1604734"/>
            <a:ext cx="87651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본사와 데이터센터 </a:t>
            </a:r>
            <a:r>
              <a:rPr lang="en-US" altLang="ko-KR" sz="2800" b="1" dirty="0" err="1">
                <a:solidFill>
                  <a:srgbClr val="FF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HSRP</a:t>
            </a:r>
            <a:r>
              <a:rPr lang="en-US" altLang="ko-KR" sz="2800" b="1" dirty="0" err="1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</a:t>
            </a:r>
            <a:r>
              <a:rPr lang="en-US" altLang="ko-KR" sz="2800" b="1" dirty="0" err="1">
                <a:solidFill>
                  <a:srgbClr val="92D05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failover</a:t>
            </a:r>
            <a:endParaRPr lang="ko-KR" altLang="en-US" sz="2800" dirty="0">
              <a:solidFill>
                <a:srgbClr val="92D050"/>
              </a:solidFill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8150" y="2822807"/>
            <a:ext cx="5486400" cy="7410450"/>
          </a:xfrm>
          <a:prstGeom prst="rect">
            <a:avLst/>
          </a:prstGeom>
        </p:spPr>
      </p:pic>
      <p:sp>
        <p:nvSpPr>
          <p:cNvPr id="28" name="직사각형 27"/>
          <p:cNvSpPr/>
          <p:nvPr/>
        </p:nvSpPr>
        <p:spPr>
          <a:xfrm>
            <a:off x="9525000" y="6134100"/>
            <a:ext cx="4648200" cy="40991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1828800" y="6286499"/>
            <a:ext cx="4648200" cy="394675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9525000" y="4675825"/>
            <a:ext cx="4648200" cy="1371600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42343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D0D69D-9E4B-CC88-4B4E-4A57049824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2">
            <a:extLst>
              <a:ext uri="{FF2B5EF4-FFF2-40B4-BE49-F238E27FC236}">
                <a16:creationId xmlns:a16="http://schemas.microsoft.com/office/drawing/2014/main" id="{F95701A8-33A1-88FC-EDB8-83F11096EB74}"/>
              </a:ext>
            </a:extLst>
          </p:cNvPr>
          <p:cNvSpPr txBox="1"/>
          <p:nvPr/>
        </p:nvSpPr>
        <p:spPr>
          <a:xfrm>
            <a:off x="304800" y="311784"/>
            <a:ext cx="10437803" cy="8681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altLang="ko-KR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4. </a:t>
            </a:r>
            <a:r>
              <a:rPr lang="ko-KR" alt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수행 경과</a:t>
            </a:r>
            <a:endParaRPr lang="en-US" sz="55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36" name="TextBox 15">
            <a:extLst>
              <a:ext uri="{FF2B5EF4-FFF2-40B4-BE49-F238E27FC236}">
                <a16:creationId xmlns:a16="http://schemas.microsoft.com/office/drawing/2014/main" id="{F365B74E-BAB2-5F33-2D86-BA1A76ED1C0B}"/>
              </a:ext>
            </a:extLst>
          </p:cNvPr>
          <p:cNvSpPr txBox="1"/>
          <p:nvPr/>
        </p:nvSpPr>
        <p:spPr>
          <a:xfrm>
            <a:off x="457200" y="1790700"/>
            <a:ext cx="7848600" cy="4814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altLang="ko-KR" sz="3000" b="1" spc="-30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4-2. ASA </a:t>
            </a:r>
            <a:r>
              <a:rPr lang="ko-KR" altLang="en-US" sz="3000" b="1" spc="-30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방화벽 및 </a:t>
            </a:r>
            <a:r>
              <a:rPr lang="en-US" altLang="ko-KR" sz="3000" b="1" spc="-30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DMZ  </a:t>
            </a:r>
            <a:r>
              <a:rPr lang="ko-KR" altLang="en-US" sz="3000" b="1" spc="-30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구성</a:t>
            </a:r>
            <a:endParaRPr lang="en-US" sz="3000" b="1" spc="-30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grpSp>
        <p:nvGrpSpPr>
          <p:cNvPr id="4" name="Group 21">
            <a:extLst>
              <a:ext uri="{FF2B5EF4-FFF2-40B4-BE49-F238E27FC236}">
                <a16:creationId xmlns:a16="http://schemas.microsoft.com/office/drawing/2014/main" id="{2261DEA2-CB7E-CC75-C9CB-E187CADE72EB}"/>
              </a:ext>
            </a:extLst>
          </p:cNvPr>
          <p:cNvGrpSpPr/>
          <p:nvPr/>
        </p:nvGrpSpPr>
        <p:grpSpPr>
          <a:xfrm>
            <a:off x="457200" y="2628900"/>
            <a:ext cx="9175488" cy="2206118"/>
            <a:chOff x="0" y="0"/>
            <a:chExt cx="11275597" cy="2941491"/>
          </a:xfrm>
        </p:grpSpPr>
        <p:grpSp>
          <p:nvGrpSpPr>
            <p:cNvPr id="5" name="Group 22">
              <a:extLst>
                <a:ext uri="{FF2B5EF4-FFF2-40B4-BE49-F238E27FC236}">
                  <a16:creationId xmlns:a16="http://schemas.microsoft.com/office/drawing/2014/main" id="{5DF21F0E-B940-5146-B8B3-28F3E1EC2529}"/>
                </a:ext>
              </a:extLst>
            </p:cNvPr>
            <p:cNvGrpSpPr/>
            <p:nvPr/>
          </p:nvGrpSpPr>
          <p:grpSpPr>
            <a:xfrm>
              <a:off x="0" y="0"/>
              <a:ext cx="5696304" cy="1235144"/>
              <a:chOff x="0" y="0"/>
              <a:chExt cx="1125196" cy="243979"/>
            </a:xfrm>
          </p:grpSpPr>
          <p:sp>
            <p:nvSpPr>
              <p:cNvPr id="9" name="Freeform 23">
                <a:extLst>
                  <a:ext uri="{FF2B5EF4-FFF2-40B4-BE49-F238E27FC236}">
                    <a16:creationId xmlns:a16="http://schemas.microsoft.com/office/drawing/2014/main" id="{307395C7-F664-0FE5-F895-CC094D19193F}"/>
                  </a:ext>
                </a:extLst>
              </p:cNvPr>
              <p:cNvSpPr/>
              <p:nvPr/>
            </p:nvSpPr>
            <p:spPr>
              <a:xfrm>
                <a:off x="0" y="0"/>
                <a:ext cx="1125196" cy="243979"/>
              </a:xfrm>
              <a:custGeom>
                <a:avLst/>
                <a:gdLst/>
                <a:ahLst/>
                <a:cxnLst/>
                <a:rect l="l" t="t" r="r" b="b"/>
                <a:pathLst>
                  <a:path w="1125196" h="243979">
                    <a:moveTo>
                      <a:pt x="16309" y="0"/>
                    </a:moveTo>
                    <a:lnTo>
                      <a:pt x="1108886" y="0"/>
                    </a:lnTo>
                    <a:cubicBezTo>
                      <a:pt x="1117894" y="0"/>
                      <a:pt x="1125196" y="7302"/>
                      <a:pt x="1125196" y="16309"/>
                    </a:cubicBezTo>
                    <a:lnTo>
                      <a:pt x="1125196" y="227670"/>
                    </a:lnTo>
                    <a:cubicBezTo>
                      <a:pt x="1125196" y="231995"/>
                      <a:pt x="1123478" y="236144"/>
                      <a:pt x="1120419" y="239202"/>
                    </a:cubicBezTo>
                    <a:cubicBezTo>
                      <a:pt x="1117360" y="242261"/>
                      <a:pt x="1113212" y="243979"/>
                      <a:pt x="1108886" y="243979"/>
                    </a:cubicBezTo>
                    <a:lnTo>
                      <a:pt x="16309" y="243979"/>
                    </a:lnTo>
                    <a:cubicBezTo>
                      <a:pt x="11984" y="243979"/>
                      <a:pt x="7835" y="242261"/>
                      <a:pt x="4777" y="239202"/>
                    </a:cubicBezTo>
                    <a:cubicBezTo>
                      <a:pt x="1718" y="236144"/>
                      <a:pt x="0" y="231995"/>
                      <a:pt x="0" y="227670"/>
                    </a:cubicBezTo>
                    <a:lnTo>
                      <a:pt x="0" y="16309"/>
                    </a:lnTo>
                    <a:cubicBezTo>
                      <a:pt x="0" y="11984"/>
                      <a:pt x="1718" y="7835"/>
                      <a:pt x="4777" y="4777"/>
                    </a:cubicBezTo>
                    <a:cubicBezTo>
                      <a:pt x="7835" y="1718"/>
                      <a:pt x="11984" y="0"/>
                      <a:pt x="16309" y="0"/>
                    </a:cubicBezTo>
                    <a:close/>
                  </a:path>
                </a:pathLst>
              </a:custGeom>
              <a:solidFill>
                <a:srgbClr val="6F769C"/>
              </a:solidFill>
              <a:ln w="9525" cap="sq">
                <a:solidFill>
                  <a:srgbClr val="343D6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0" name="TextBox 24">
                <a:extLst>
                  <a:ext uri="{FF2B5EF4-FFF2-40B4-BE49-F238E27FC236}">
                    <a16:creationId xmlns:a16="http://schemas.microsoft.com/office/drawing/2014/main" id="{6993308D-33E3-5811-391C-CF2EC549A0E1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125196" cy="2916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6" name="Group 25">
              <a:extLst>
                <a:ext uri="{FF2B5EF4-FFF2-40B4-BE49-F238E27FC236}">
                  <a16:creationId xmlns:a16="http://schemas.microsoft.com/office/drawing/2014/main" id="{1CF53DDF-9C8B-F180-9804-29E596C9E5C3}"/>
                </a:ext>
              </a:extLst>
            </p:cNvPr>
            <p:cNvGrpSpPr/>
            <p:nvPr/>
          </p:nvGrpSpPr>
          <p:grpSpPr>
            <a:xfrm>
              <a:off x="0" y="952357"/>
              <a:ext cx="11275597" cy="1989133"/>
              <a:chOff x="0" y="0"/>
              <a:chExt cx="2227278" cy="392915"/>
            </a:xfrm>
          </p:grpSpPr>
          <p:sp>
            <p:nvSpPr>
              <p:cNvPr id="7" name="Freeform 26">
                <a:extLst>
                  <a:ext uri="{FF2B5EF4-FFF2-40B4-BE49-F238E27FC236}">
                    <a16:creationId xmlns:a16="http://schemas.microsoft.com/office/drawing/2014/main" id="{141DD7AB-3081-8FFE-2B65-52D4BE13EE94}"/>
                  </a:ext>
                </a:extLst>
              </p:cNvPr>
              <p:cNvSpPr/>
              <p:nvPr/>
            </p:nvSpPr>
            <p:spPr>
              <a:xfrm>
                <a:off x="0" y="0"/>
                <a:ext cx="2227278" cy="392915"/>
              </a:xfrm>
              <a:custGeom>
                <a:avLst/>
                <a:gdLst/>
                <a:ahLst/>
                <a:cxnLst/>
                <a:rect l="l" t="t" r="r" b="b"/>
                <a:pathLst>
                  <a:path w="2227278" h="392915">
                    <a:moveTo>
                      <a:pt x="0" y="0"/>
                    </a:moveTo>
                    <a:lnTo>
                      <a:pt x="2227278" y="0"/>
                    </a:lnTo>
                    <a:lnTo>
                      <a:pt x="2227278" y="392915"/>
                    </a:lnTo>
                    <a:lnTo>
                      <a:pt x="0" y="392915"/>
                    </a:lnTo>
                    <a:close/>
                  </a:path>
                </a:pathLst>
              </a:custGeom>
              <a:solidFill>
                <a:srgbClr val="F2F5FF"/>
              </a:solidFill>
              <a:ln w="9525" cap="sq">
                <a:solidFill>
                  <a:srgbClr val="3D456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8" name="TextBox 27">
                <a:extLst>
                  <a:ext uri="{FF2B5EF4-FFF2-40B4-BE49-F238E27FC236}">
                    <a16:creationId xmlns:a16="http://schemas.microsoft.com/office/drawing/2014/main" id="{DAD1DE11-10BE-E359-6FB0-FEA4F404F06F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27278" cy="44054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grpSp>
        <p:nvGrpSpPr>
          <p:cNvPr id="11" name="Group 78">
            <a:extLst>
              <a:ext uri="{FF2B5EF4-FFF2-40B4-BE49-F238E27FC236}">
                <a16:creationId xmlns:a16="http://schemas.microsoft.com/office/drawing/2014/main" id="{2E33F0A9-28EF-CC07-DD0B-0143A9229CED}"/>
              </a:ext>
            </a:extLst>
          </p:cNvPr>
          <p:cNvGrpSpPr/>
          <p:nvPr/>
        </p:nvGrpSpPr>
        <p:grpSpPr>
          <a:xfrm>
            <a:off x="523974" y="5219701"/>
            <a:ext cx="9108714" cy="2252590"/>
            <a:chOff x="0" y="0"/>
            <a:chExt cx="11222424" cy="2997084"/>
          </a:xfrm>
        </p:grpSpPr>
        <p:grpSp>
          <p:nvGrpSpPr>
            <p:cNvPr id="12" name="Group 79">
              <a:extLst>
                <a:ext uri="{FF2B5EF4-FFF2-40B4-BE49-F238E27FC236}">
                  <a16:creationId xmlns:a16="http://schemas.microsoft.com/office/drawing/2014/main" id="{117A05B3-D7FF-CE8D-E061-CDA6883ECD0B}"/>
                </a:ext>
              </a:extLst>
            </p:cNvPr>
            <p:cNvGrpSpPr/>
            <p:nvPr/>
          </p:nvGrpSpPr>
          <p:grpSpPr>
            <a:xfrm>
              <a:off x="0" y="0"/>
              <a:ext cx="5643131" cy="1235144"/>
              <a:chOff x="0" y="0"/>
              <a:chExt cx="1114693" cy="243979"/>
            </a:xfrm>
          </p:grpSpPr>
          <p:sp>
            <p:nvSpPr>
              <p:cNvPr id="16" name="Freeform 80">
                <a:extLst>
                  <a:ext uri="{FF2B5EF4-FFF2-40B4-BE49-F238E27FC236}">
                    <a16:creationId xmlns:a16="http://schemas.microsoft.com/office/drawing/2014/main" id="{D648A78B-9D72-9381-358F-D3445F09AD54}"/>
                  </a:ext>
                </a:extLst>
              </p:cNvPr>
              <p:cNvSpPr/>
              <p:nvPr/>
            </p:nvSpPr>
            <p:spPr>
              <a:xfrm>
                <a:off x="0" y="0"/>
                <a:ext cx="1114693" cy="243979"/>
              </a:xfrm>
              <a:custGeom>
                <a:avLst/>
                <a:gdLst/>
                <a:ahLst/>
                <a:cxnLst/>
                <a:rect l="l" t="t" r="r" b="b"/>
                <a:pathLst>
                  <a:path w="1114693" h="243979">
                    <a:moveTo>
                      <a:pt x="16463" y="0"/>
                    </a:moveTo>
                    <a:lnTo>
                      <a:pt x="1098229" y="0"/>
                    </a:lnTo>
                    <a:cubicBezTo>
                      <a:pt x="1102596" y="0"/>
                      <a:pt x="1106783" y="1734"/>
                      <a:pt x="1109871" y="4822"/>
                    </a:cubicBezTo>
                    <a:cubicBezTo>
                      <a:pt x="1112958" y="7909"/>
                      <a:pt x="1114693" y="12097"/>
                      <a:pt x="1114693" y="16463"/>
                    </a:cubicBezTo>
                    <a:lnTo>
                      <a:pt x="1114693" y="227516"/>
                    </a:lnTo>
                    <a:cubicBezTo>
                      <a:pt x="1114693" y="236608"/>
                      <a:pt x="1107322" y="243979"/>
                      <a:pt x="1098229" y="243979"/>
                    </a:cubicBezTo>
                    <a:lnTo>
                      <a:pt x="16463" y="243979"/>
                    </a:lnTo>
                    <a:cubicBezTo>
                      <a:pt x="12097" y="243979"/>
                      <a:pt x="7909" y="242245"/>
                      <a:pt x="4822" y="239157"/>
                    </a:cubicBezTo>
                    <a:cubicBezTo>
                      <a:pt x="1734" y="236070"/>
                      <a:pt x="0" y="231882"/>
                      <a:pt x="0" y="227516"/>
                    </a:cubicBezTo>
                    <a:lnTo>
                      <a:pt x="0" y="16463"/>
                    </a:lnTo>
                    <a:cubicBezTo>
                      <a:pt x="0" y="12097"/>
                      <a:pt x="1734" y="7909"/>
                      <a:pt x="4822" y="4822"/>
                    </a:cubicBezTo>
                    <a:cubicBezTo>
                      <a:pt x="7909" y="1734"/>
                      <a:pt x="12097" y="0"/>
                      <a:pt x="16463" y="0"/>
                    </a:cubicBezTo>
                    <a:close/>
                  </a:path>
                </a:pathLst>
              </a:custGeom>
              <a:solidFill>
                <a:srgbClr val="6F769C"/>
              </a:solidFill>
              <a:ln w="9525" cap="sq">
                <a:solidFill>
                  <a:srgbClr val="343D6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81">
                <a:extLst>
                  <a:ext uri="{FF2B5EF4-FFF2-40B4-BE49-F238E27FC236}">
                    <a16:creationId xmlns:a16="http://schemas.microsoft.com/office/drawing/2014/main" id="{88152B04-A12C-1D7B-1C6B-BAE3B5CBE859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114693" cy="2916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3" name="Group 82">
              <a:extLst>
                <a:ext uri="{FF2B5EF4-FFF2-40B4-BE49-F238E27FC236}">
                  <a16:creationId xmlns:a16="http://schemas.microsoft.com/office/drawing/2014/main" id="{C842DC3E-E131-4CE6-C73C-88D53565C8E6}"/>
                </a:ext>
              </a:extLst>
            </p:cNvPr>
            <p:cNvGrpSpPr/>
            <p:nvPr/>
          </p:nvGrpSpPr>
          <p:grpSpPr>
            <a:xfrm>
              <a:off x="0" y="956961"/>
              <a:ext cx="11222424" cy="2040123"/>
              <a:chOff x="0" y="0"/>
              <a:chExt cx="2216775" cy="402987"/>
            </a:xfrm>
          </p:grpSpPr>
          <p:sp>
            <p:nvSpPr>
              <p:cNvPr id="14" name="Freeform 83">
                <a:extLst>
                  <a:ext uri="{FF2B5EF4-FFF2-40B4-BE49-F238E27FC236}">
                    <a16:creationId xmlns:a16="http://schemas.microsoft.com/office/drawing/2014/main" id="{6607C7D6-3756-CAF2-5020-00695EB76527}"/>
                  </a:ext>
                </a:extLst>
              </p:cNvPr>
              <p:cNvSpPr/>
              <p:nvPr/>
            </p:nvSpPr>
            <p:spPr>
              <a:xfrm>
                <a:off x="0" y="0"/>
                <a:ext cx="2216775" cy="402987"/>
              </a:xfrm>
              <a:custGeom>
                <a:avLst/>
                <a:gdLst/>
                <a:ahLst/>
                <a:cxnLst/>
                <a:rect l="l" t="t" r="r" b="b"/>
                <a:pathLst>
                  <a:path w="2216775" h="402987">
                    <a:moveTo>
                      <a:pt x="0" y="0"/>
                    </a:moveTo>
                    <a:lnTo>
                      <a:pt x="2216775" y="0"/>
                    </a:lnTo>
                    <a:lnTo>
                      <a:pt x="2216775" y="402987"/>
                    </a:lnTo>
                    <a:lnTo>
                      <a:pt x="0" y="402987"/>
                    </a:lnTo>
                    <a:close/>
                  </a:path>
                </a:pathLst>
              </a:custGeom>
              <a:solidFill>
                <a:srgbClr val="F2F5FF"/>
              </a:solidFill>
              <a:ln w="9525" cap="sq">
                <a:solidFill>
                  <a:srgbClr val="3D456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5" name="TextBox 84">
                <a:extLst>
                  <a:ext uri="{FF2B5EF4-FFF2-40B4-BE49-F238E27FC236}">
                    <a16:creationId xmlns:a16="http://schemas.microsoft.com/office/drawing/2014/main" id="{0B6B1779-27E7-B15C-B8B2-0DEC93B7569E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16775" cy="45061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TextBox 15">
            <a:extLst>
              <a:ext uri="{FF2B5EF4-FFF2-40B4-BE49-F238E27FC236}">
                <a16:creationId xmlns:a16="http://schemas.microsoft.com/office/drawing/2014/main" id="{C2C0C0BE-1C78-70FA-8900-A20CAE3C61A0}"/>
              </a:ext>
            </a:extLst>
          </p:cNvPr>
          <p:cNvSpPr txBox="1"/>
          <p:nvPr/>
        </p:nvSpPr>
        <p:spPr>
          <a:xfrm>
            <a:off x="1784088" y="2736500"/>
            <a:ext cx="2346407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기술 구현</a:t>
            </a:r>
            <a:endParaRPr lang="en-US" sz="3000" b="1" spc="-30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1" name="TextBox 15">
            <a:extLst>
              <a:ext uri="{FF2B5EF4-FFF2-40B4-BE49-F238E27FC236}">
                <a16:creationId xmlns:a16="http://schemas.microsoft.com/office/drawing/2014/main" id="{8914F0A8-0C01-AB41-7452-988D0B95D634}"/>
              </a:ext>
            </a:extLst>
          </p:cNvPr>
          <p:cNvSpPr txBox="1"/>
          <p:nvPr/>
        </p:nvSpPr>
        <p:spPr>
          <a:xfrm>
            <a:off x="1936488" y="5329774"/>
            <a:ext cx="2346407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구현 결과</a:t>
            </a:r>
            <a:endParaRPr lang="en-US" sz="3000" b="1" spc="-30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" name="TextBox 20">
            <a:extLst>
              <a:ext uri="{FF2B5EF4-FFF2-40B4-BE49-F238E27FC236}">
                <a16:creationId xmlns:a16="http://schemas.microsoft.com/office/drawing/2014/main" id="{A40748AA-05CE-FC01-5397-2C3260CF4A64}"/>
              </a:ext>
            </a:extLst>
          </p:cNvPr>
          <p:cNvSpPr txBox="1"/>
          <p:nvPr/>
        </p:nvSpPr>
        <p:spPr>
          <a:xfrm>
            <a:off x="665019" y="3465275"/>
            <a:ext cx="8976813" cy="13228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ASA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방화벽 보안 레벨 설계  </a:t>
            </a:r>
            <a:endParaRPr lang="en-US" altLang="ko-KR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SSH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접근 제어 정책 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-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en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SSH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무차별 공격 방어</a:t>
            </a:r>
            <a:endParaRPr lang="en-US" altLang="ko-KR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DMZ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구역 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-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내부 네트워크와 외부 네트워크 사이의 완충 지대 구성</a:t>
            </a:r>
            <a:endParaRPr lang="en-US" altLang="ko-KR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3" name="TextBox 20">
            <a:extLst>
              <a:ext uri="{FF2B5EF4-FFF2-40B4-BE49-F238E27FC236}">
                <a16:creationId xmlns:a16="http://schemas.microsoft.com/office/drawing/2014/main" id="{ECA0CC60-2BD6-6590-1C38-2CBA9A17362C}"/>
              </a:ext>
            </a:extLst>
          </p:cNvPr>
          <p:cNvSpPr txBox="1"/>
          <p:nvPr/>
        </p:nvSpPr>
        <p:spPr>
          <a:xfrm>
            <a:off x="665019" y="6074177"/>
            <a:ext cx="8976813" cy="22205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ASA</a:t>
            </a:r>
            <a:r>
              <a:rPr lang="ko-KR" altLang="en-US" sz="2499" b="1" dirty="0" err="1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를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통한 외부에서 내부로의 원격 접속 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(SSH)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차단</a:t>
            </a:r>
            <a:endParaRPr lang="en-US" altLang="ko-KR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DMZ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완충지대 구축 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–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Static NAT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서비스 노출 및 서비스 격리</a:t>
            </a:r>
            <a:endParaRPr lang="en-US" altLang="ko-KR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DMZ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의 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ACL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계층화 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–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기능별로 보안 정책 분류</a:t>
            </a:r>
            <a:endParaRPr lang="en-US" altLang="ko-KR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endParaRPr lang="en-US" altLang="ko-KR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endParaRPr lang="en-US" altLang="ko-KR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grpSp>
        <p:nvGrpSpPr>
          <p:cNvPr id="22" name="Group 78">
            <a:extLst>
              <a:ext uri="{FF2B5EF4-FFF2-40B4-BE49-F238E27FC236}">
                <a16:creationId xmlns:a16="http://schemas.microsoft.com/office/drawing/2014/main" id="{7370E8AD-ECB4-B9A6-6652-A4C9C4D4A187}"/>
              </a:ext>
            </a:extLst>
          </p:cNvPr>
          <p:cNvGrpSpPr/>
          <p:nvPr/>
        </p:nvGrpSpPr>
        <p:grpSpPr>
          <a:xfrm>
            <a:off x="493059" y="7658442"/>
            <a:ext cx="9108714" cy="2057400"/>
            <a:chOff x="0" y="0"/>
            <a:chExt cx="11222424" cy="2997084"/>
          </a:xfrm>
        </p:grpSpPr>
        <p:grpSp>
          <p:nvGrpSpPr>
            <p:cNvPr id="23" name="Group 79">
              <a:extLst>
                <a:ext uri="{FF2B5EF4-FFF2-40B4-BE49-F238E27FC236}">
                  <a16:creationId xmlns:a16="http://schemas.microsoft.com/office/drawing/2014/main" id="{F69E4423-4409-FF09-DC7B-61DE8B30684E}"/>
                </a:ext>
              </a:extLst>
            </p:cNvPr>
            <p:cNvGrpSpPr/>
            <p:nvPr/>
          </p:nvGrpSpPr>
          <p:grpSpPr>
            <a:xfrm>
              <a:off x="0" y="0"/>
              <a:ext cx="5643131" cy="1235144"/>
              <a:chOff x="0" y="0"/>
              <a:chExt cx="1114693" cy="243979"/>
            </a:xfrm>
          </p:grpSpPr>
          <p:sp>
            <p:nvSpPr>
              <p:cNvPr id="27" name="Freeform 80">
                <a:extLst>
                  <a:ext uri="{FF2B5EF4-FFF2-40B4-BE49-F238E27FC236}">
                    <a16:creationId xmlns:a16="http://schemas.microsoft.com/office/drawing/2014/main" id="{F26D444F-A6AC-BF78-DFAE-36BE94A3DB50}"/>
                  </a:ext>
                </a:extLst>
              </p:cNvPr>
              <p:cNvSpPr/>
              <p:nvPr/>
            </p:nvSpPr>
            <p:spPr>
              <a:xfrm>
                <a:off x="0" y="0"/>
                <a:ext cx="1114693" cy="243979"/>
              </a:xfrm>
              <a:custGeom>
                <a:avLst/>
                <a:gdLst/>
                <a:ahLst/>
                <a:cxnLst/>
                <a:rect l="l" t="t" r="r" b="b"/>
                <a:pathLst>
                  <a:path w="1114693" h="243979">
                    <a:moveTo>
                      <a:pt x="16463" y="0"/>
                    </a:moveTo>
                    <a:lnTo>
                      <a:pt x="1098229" y="0"/>
                    </a:lnTo>
                    <a:cubicBezTo>
                      <a:pt x="1102596" y="0"/>
                      <a:pt x="1106783" y="1734"/>
                      <a:pt x="1109871" y="4822"/>
                    </a:cubicBezTo>
                    <a:cubicBezTo>
                      <a:pt x="1112958" y="7909"/>
                      <a:pt x="1114693" y="12097"/>
                      <a:pt x="1114693" y="16463"/>
                    </a:cubicBezTo>
                    <a:lnTo>
                      <a:pt x="1114693" y="227516"/>
                    </a:lnTo>
                    <a:cubicBezTo>
                      <a:pt x="1114693" y="236608"/>
                      <a:pt x="1107322" y="243979"/>
                      <a:pt x="1098229" y="243979"/>
                    </a:cubicBezTo>
                    <a:lnTo>
                      <a:pt x="16463" y="243979"/>
                    </a:lnTo>
                    <a:cubicBezTo>
                      <a:pt x="12097" y="243979"/>
                      <a:pt x="7909" y="242245"/>
                      <a:pt x="4822" y="239157"/>
                    </a:cubicBezTo>
                    <a:cubicBezTo>
                      <a:pt x="1734" y="236070"/>
                      <a:pt x="0" y="231882"/>
                      <a:pt x="0" y="227516"/>
                    </a:cubicBezTo>
                    <a:lnTo>
                      <a:pt x="0" y="16463"/>
                    </a:lnTo>
                    <a:cubicBezTo>
                      <a:pt x="0" y="12097"/>
                      <a:pt x="1734" y="7909"/>
                      <a:pt x="4822" y="4822"/>
                    </a:cubicBezTo>
                    <a:cubicBezTo>
                      <a:pt x="7909" y="1734"/>
                      <a:pt x="12097" y="0"/>
                      <a:pt x="16463" y="0"/>
                    </a:cubicBezTo>
                    <a:close/>
                  </a:path>
                </a:pathLst>
              </a:custGeom>
              <a:solidFill>
                <a:srgbClr val="6F769C"/>
              </a:solidFill>
              <a:ln w="9525" cap="sq">
                <a:solidFill>
                  <a:srgbClr val="343D6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8" name="TextBox 81">
                <a:extLst>
                  <a:ext uri="{FF2B5EF4-FFF2-40B4-BE49-F238E27FC236}">
                    <a16:creationId xmlns:a16="http://schemas.microsoft.com/office/drawing/2014/main" id="{27B5F2A0-CE11-34A1-C9AB-581EC2CB1C0E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114693" cy="2916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24" name="Group 82">
              <a:extLst>
                <a:ext uri="{FF2B5EF4-FFF2-40B4-BE49-F238E27FC236}">
                  <a16:creationId xmlns:a16="http://schemas.microsoft.com/office/drawing/2014/main" id="{A881F302-5098-BC6D-C495-8AD7FD68AEA8}"/>
                </a:ext>
              </a:extLst>
            </p:cNvPr>
            <p:cNvGrpSpPr/>
            <p:nvPr/>
          </p:nvGrpSpPr>
          <p:grpSpPr>
            <a:xfrm>
              <a:off x="0" y="956961"/>
              <a:ext cx="11222424" cy="2040123"/>
              <a:chOff x="0" y="0"/>
              <a:chExt cx="2216775" cy="402987"/>
            </a:xfrm>
          </p:grpSpPr>
          <p:sp>
            <p:nvSpPr>
              <p:cNvPr id="25" name="Freeform 83">
                <a:extLst>
                  <a:ext uri="{FF2B5EF4-FFF2-40B4-BE49-F238E27FC236}">
                    <a16:creationId xmlns:a16="http://schemas.microsoft.com/office/drawing/2014/main" id="{5002EBC4-9370-A79B-DFB8-98EC61C5C608}"/>
                  </a:ext>
                </a:extLst>
              </p:cNvPr>
              <p:cNvSpPr/>
              <p:nvPr/>
            </p:nvSpPr>
            <p:spPr>
              <a:xfrm>
                <a:off x="0" y="0"/>
                <a:ext cx="2216775" cy="402987"/>
              </a:xfrm>
              <a:custGeom>
                <a:avLst/>
                <a:gdLst/>
                <a:ahLst/>
                <a:cxnLst/>
                <a:rect l="l" t="t" r="r" b="b"/>
                <a:pathLst>
                  <a:path w="2216775" h="402987">
                    <a:moveTo>
                      <a:pt x="0" y="0"/>
                    </a:moveTo>
                    <a:lnTo>
                      <a:pt x="2216775" y="0"/>
                    </a:lnTo>
                    <a:lnTo>
                      <a:pt x="2216775" y="402987"/>
                    </a:lnTo>
                    <a:lnTo>
                      <a:pt x="0" y="402987"/>
                    </a:lnTo>
                    <a:close/>
                  </a:path>
                </a:pathLst>
              </a:custGeom>
              <a:solidFill>
                <a:srgbClr val="F2F5FF"/>
              </a:solidFill>
              <a:ln w="9525" cap="sq">
                <a:solidFill>
                  <a:srgbClr val="3D456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6" name="TextBox 84">
                <a:extLst>
                  <a:ext uri="{FF2B5EF4-FFF2-40B4-BE49-F238E27FC236}">
                    <a16:creationId xmlns:a16="http://schemas.microsoft.com/office/drawing/2014/main" id="{F67C3380-F074-34D0-3926-6419A4FDF3C9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16775" cy="45061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29" name="TextBox 15">
            <a:extLst>
              <a:ext uri="{FF2B5EF4-FFF2-40B4-BE49-F238E27FC236}">
                <a16:creationId xmlns:a16="http://schemas.microsoft.com/office/drawing/2014/main" id="{706A573F-5EFC-D0C2-A597-4983AE10FB52}"/>
              </a:ext>
            </a:extLst>
          </p:cNvPr>
          <p:cNvSpPr txBox="1"/>
          <p:nvPr/>
        </p:nvSpPr>
        <p:spPr>
          <a:xfrm>
            <a:off x="1933440" y="7768515"/>
            <a:ext cx="2346407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피드백</a:t>
            </a:r>
            <a:endParaRPr lang="en-US" sz="3000" b="1" spc="-30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30" name="TextBox 20">
            <a:extLst>
              <a:ext uri="{FF2B5EF4-FFF2-40B4-BE49-F238E27FC236}">
                <a16:creationId xmlns:a16="http://schemas.microsoft.com/office/drawing/2014/main" id="{BF57BCF8-2235-3D5F-AD1E-77B5D1412C82}"/>
              </a:ext>
            </a:extLst>
          </p:cNvPr>
          <p:cNvSpPr txBox="1"/>
          <p:nvPr/>
        </p:nvSpPr>
        <p:spPr>
          <a:xfrm>
            <a:off x="336176" y="8574346"/>
            <a:ext cx="8976813" cy="8740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DMZ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영역 도입 제안</a:t>
            </a:r>
            <a:endParaRPr lang="en-US" altLang="ko-KR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ACL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정책 명확화 필요</a:t>
            </a:r>
            <a:endParaRPr lang="en-US" altLang="ko-KR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592175D6-6332-4664-6FB3-6BE3C17C46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2420" y="572555"/>
            <a:ext cx="4953000" cy="3399117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65EA9096-B0F3-0ED8-36CB-E71A1CF32D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5719" y="4339613"/>
            <a:ext cx="7371175" cy="4537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699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EEE3889-7DBF-B384-A59F-43C061CBEE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2">
            <a:extLst>
              <a:ext uri="{FF2B5EF4-FFF2-40B4-BE49-F238E27FC236}">
                <a16:creationId xmlns:a16="http://schemas.microsoft.com/office/drawing/2014/main" id="{482684AF-91C7-8B11-512D-96D542AA2519}"/>
              </a:ext>
            </a:extLst>
          </p:cNvPr>
          <p:cNvSpPr txBox="1"/>
          <p:nvPr/>
        </p:nvSpPr>
        <p:spPr>
          <a:xfrm>
            <a:off x="304800" y="311784"/>
            <a:ext cx="10437803" cy="8681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altLang="ko-KR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4. </a:t>
            </a:r>
            <a:r>
              <a:rPr lang="ko-KR" alt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수행 경과</a:t>
            </a:r>
            <a:endParaRPr lang="en-US" sz="55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36" name="TextBox 15">
            <a:extLst>
              <a:ext uri="{FF2B5EF4-FFF2-40B4-BE49-F238E27FC236}">
                <a16:creationId xmlns:a16="http://schemas.microsoft.com/office/drawing/2014/main" id="{F84D4EEE-8EFA-3D7B-0809-0241FF8CAE34}"/>
              </a:ext>
            </a:extLst>
          </p:cNvPr>
          <p:cNvSpPr txBox="1"/>
          <p:nvPr/>
        </p:nvSpPr>
        <p:spPr>
          <a:xfrm>
            <a:off x="457200" y="1816366"/>
            <a:ext cx="6400800" cy="4814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altLang="ko-KR" sz="3000" b="1" spc="-30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4-3. Ansible </a:t>
            </a:r>
            <a:r>
              <a:rPr lang="ko-KR" altLang="en-US" sz="3000" b="1" spc="-30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자동화 시스템 구현</a:t>
            </a:r>
            <a:endParaRPr lang="en-US" sz="3000" b="1" spc="-30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grpSp>
        <p:nvGrpSpPr>
          <p:cNvPr id="4" name="Group 21">
            <a:extLst>
              <a:ext uri="{FF2B5EF4-FFF2-40B4-BE49-F238E27FC236}">
                <a16:creationId xmlns:a16="http://schemas.microsoft.com/office/drawing/2014/main" id="{4564FDBC-00C8-E18D-BC2C-3C9ACE98552A}"/>
              </a:ext>
            </a:extLst>
          </p:cNvPr>
          <p:cNvGrpSpPr/>
          <p:nvPr/>
        </p:nvGrpSpPr>
        <p:grpSpPr>
          <a:xfrm>
            <a:off x="457200" y="2628900"/>
            <a:ext cx="9175488" cy="2206118"/>
            <a:chOff x="0" y="0"/>
            <a:chExt cx="11275597" cy="2941491"/>
          </a:xfrm>
        </p:grpSpPr>
        <p:grpSp>
          <p:nvGrpSpPr>
            <p:cNvPr id="5" name="Group 22">
              <a:extLst>
                <a:ext uri="{FF2B5EF4-FFF2-40B4-BE49-F238E27FC236}">
                  <a16:creationId xmlns:a16="http://schemas.microsoft.com/office/drawing/2014/main" id="{055353AB-BD79-87A7-3A90-C8D6480ADE8A}"/>
                </a:ext>
              </a:extLst>
            </p:cNvPr>
            <p:cNvGrpSpPr/>
            <p:nvPr/>
          </p:nvGrpSpPr>
          <p:grpSpPr>
            <a:xfrm>
              <a:off x="0" y="0"/>
              <a:ext cx="5696304" cy="1235144"/>
              <a:chOff x="0" y="0"/>
              <a:chExt cx="1125196" cy="243979"/>
            </a:xfrm>
          </p:grpSpPr>
          <p:sp>
            <p:nvSpPr>
              <p:cNvPr id="9" name="Freeform 23">
                <a:extLst>
                  <a:ext uri="{FF2B5EF4-FFF2-40B4-BE49-F238E27FC236}">
                    <a16:creationId xmlns:a16="http://schemas.microsoft.com/office/drawing/2014/main" id="{D108FF7A-0A4A-7DFB-ECE1-CBC04C0D3B39}"/>
                  </a:ext>
                </a:extLst>
              </p:cNvPr>
              <p:cNvSpPr/>
              <p:nvPr/>
            </p:nvSpPr>
            <p:spPr>
              <a:xfrm>
                <a:off x="0" y="0"/>
                <a:ext cx="1125196" cy="243979"/>
              </a:xfrm>
              <a:custGeom>
                <a:avLst/>
                <a:gdLst/>
                <a:ahLst/>
                <a:cxnLst/>
                <a:rect l="l" t="t" r="r" b="b"/>
                <a:pathLst>
                  <a:path w="1125196" h="243979">
                    <a:moveTo>
                      <a:pt x="16309" y="0"/>
                    </a:moveTo>
                    <a:lnTo>
                      <a:pt x="1108886" y="0"/>
                    </a:lnTo>
                    <a:cubicBezTo>
                      <a:pt x="1117894" y="0"/>
                      <a:pt x="1125196" y="7302"/>
                      <a:pt x="1125196" y="16309"/>
                    </a:cubicBezTo>
                    <a:lnTo>
                      <a:pt x="1125196" y="227670"/>
                    </a:lnTo>
                    <a:cubicBezTo>
                      <a:pt x="1125196" y="231995"/>
                      <a:pt x="1123478" y="236144"/>
                      <a:pt x="1120419" y="239202"/>
                    </a:cubicBezTo>
                    <a:cubicBezTo>
                      <a:pt x="1117360" y="242261"/>
                      <a:pt x="1113212" y="243979"/>
                      <a:pt x="1108886" y="243979"/>
                    </a:cubicBezTo>
                    <a:lnTo>
                      <a:pt x="16309" y="243979"/>
                    </a:lnTo>
                    <a:cubicBezTo>
                      <a:pt x="11984" y="243979"/>
                      <a:pt x="7835" y="242261"/>
                      <a:pt x="4777" y="239202"/>
                    </a:cubicBezTo>
                    <a:cubicBezTo>
                      <a:pt x="1718" y="236144"/>
                      <a:pt x="0" y="231995"/>
                      <a:pt x="0" y="227670"/>
                    </a:cubicBezTo>
                    <a:lnTo>
                      <a:pt x="0" y="16309"/>
                    </a:lnTo>
                    <a:cubicBezTo>
                      <a:pt x="0" y="11984"/>
                      <a:pt x="1718" y="7835"/>
                      <a:pt x="4777" y="4777"/>
                    </a:cubicBezTo>
                    <a:cubicBezTo>
                      <a:pt x="7835" y="1718"/>
                      <a:pt x="11984" y="0"/>
                      <a:pt x="16309" y="0"/>
                    </a:cubicBezTo>
                    <a:close/>
                  </a:path>
                </a:pathLst>
              </a:custGeom>
              <a:solidFill>
                <a:srgbClr val="6F769C"/>
              </a:solidFill>
              <a:ln w="9525" cap="sq">
                <a:solidFill>
                  <a:srgbClr val="343D6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0" name="TextBox 24">
                <a:extLst>
                  <a:ext uri="{FF2B5EF4-FFF2-40B4-BE49-F238E27FC236}">
                    <a16:creationId xmlns:a16="http://schemas.microsoft.com/office/drawing/2014/main" id="{F51C26D6-DCFB-56F7-E1DE-34C94F764930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125196" cy="2916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6" name="Group 25">
              <a:extLst>
                <a:ext uri="{FF2B5EF4-FFF2-40B4-BE49-F238E27FC236}">
                  <a16:creationId xmlns:a16="http://schemas.microsoft.com/office/drawing/2014/main" id="{346843E6-0D74-4BCC-6E00-430F94DF857E}"/>
                </a:ext>
              </a:extLst>
            </p:cNvPr>
            <p:cNvGrpSpPr/>
            <p:nvPr/>
          </p:nvGrpSpPr>
          <p:grpSpPr>
            <a:xfrm>
              <a:off x="0" y="952357"/>
              <a:ext cx="11275597" cy="1989133"/>
              <a:chOff x="0" y="0"/>
              <a:chExt cx="2227278" cy="392915"/>
            </a:xfrm>
          </p:grpSpPr>
          <p:sp>
            <p:nvSpPr>
              <p:cNvPr id="7" name="Freeform 26">
                <a:extLst>
                  <a:ext uri="{FF2B5EF4-FFF2-40B4-BE49-F238E27FC236}">
                    <a16:creationId xmlns:a16="http://schemas.microsoft.com/office/drawing/2014/main" id="{B6791E8F-DB3D-FC54-0BCC-06910F7DE194}"/>
                  </a:ext>
                </a:extLst>
              </p:cNvPr>
              <p:cNvSpPr/>
              <p:nvPr/>
            </p:nvSpPr>
            <p:spPr>
              <a:xfrm>
                <a:off x="0" y="0"/>
                <a:ext cx="2227278" cy="392915"/>
              </a:xfrm>
              <a:custGeom>
                <a:avLst/>
                <a:gdLst/>
                <a:ahLst/>
                <a:cxnLst/>
                <a:rect l="l" t="t" r="r" b="b"/>
                <a:pathLst>
                  <a:path w="2227278" h="392915">
                    <a:moveTo>
                      <a:pt x="0" y="0"/>
                    </a:moveTo>
                    <a:lnTo>
                      <a:pt x="2227278" y="0"/>
                    </a:lnTo>
                    <a:lnTo>
                      <a:pt x="2227278" y="392915"/>
                    </a:lnTo>
                    <a:lnTo>
                      <a:pt x="0" y="392915"/>
                    </a:lnTo>
                    <a:close/>
                  </a:path>
                </a:pathLst>
              </a:custGeom>
              <a:solidFill>
                <a:srgbClr val="F2F5FF"/>
              </a:solidFill>
              <a:ln w="9525" cap="sq">
                <a:solidFill>
                  <a:srgbClr val="3D456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8" name="TextBox 27">
                <a:extLst>
                  <a:ext uri="{FF2B5EF4-FFF2-40B4-BE49-F238E27FC236}">
                    <a16:creationId xmlns:a16="http://schemas.microsoft.com/office/drawing/2014/main" id="{DB101927-5A8F-B999-3E2C-E1B284D259D7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27278" cy="44054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grpSp>
        <p:nvGrpSpPr>
          <p:cNvPr id="11" name="Group 78">
            <a:extLst>
              <a:ext uri="{FF2B5EF4-FFF2-40B4-BE49-F238E27FC236}">
                <a16:creationId xmlns:a16="http://schemas.microsoft.com/office/drawing/2014/main" id="{C259EF01-6EB5-DCE2-7B08-3546EA0D6EA9}"/>
              </a:ext>
            </a:extLst>
          </p:cNvPr>
          <p:cNvGrpSpPr/>
          <p:nvPr/>
        </p:nvGrpSpPr>
        <p:grpSpPr>
          <a:xfrm>
            <a:off x="411257" y="5194042"/>
            <a:ext cx="9108714" cy="2247813"/>
            <a:chOff x="0" y="0"/>
            <a:chExt cx="11222424" cy="2997084"/>
          </a:xfrm>
        </p:grpSpPr>
        <p:grpSp>
          <p:nvGrpSpPr>
            <p:cNvPr id="12" name="Group 79">
              <a:extLst>
                <a:ext uri="{FF2B5EF4-FFF2-40B4-BE49-F238E27FC236}">
                  <a16:creationId xmlns:a16="http://schemas.microsoft.com/office/drawing/2014/main" id="{791B13CA-130E-49D4-C2D8-115ACCB1201F}"/>
                </a:ext>
              </a:extLst>
            </p:cNvPr>
            <p:cNvGrpSpPr/>
            <p:nvPr/>
          </p:nvGrpSpPr>
          <p:grpSpPr>
            <a:xfrm>
              <a:off x="0" y="0"/>
              <a:ext cx="5643131" cy="1235144"/>
              <a:chOff x="0" y="0"/>
              <a:chExt cx="1114693" cy="243979"/>
            </a:xfrm>
          </p:grpSpPr>
          <p:sp>
            <p:nvSpPr>
              <p:cNvPr id="16" name="Freeform 80">
                <a:extLst>
                  <a:ext uri="{FF2B5EF4-FFF2-40B4-BE49-F238E27FC236}">
                    <a16:creationId xmlns:a16="http://schemas.microsoft.com/office/drawing/2014/main" id="{F246CFD0-D9B8-9B00-45CE-8854FA281F2D}"/>
                  </a:ext>
                </a:extLst>
              </p:cNvPr>
              <p:cNvSpPr/>
              <p:nvPr/>
            </p:nvSpPr>
            <p:spPr>
              <a:xfrm>
                <a:off x="0" y="0"/>
                <a:ext cx="1114693" cy="243979"/>
              </a:xfrm>
              <a:custGeom>
                <a:avLst/>
                <a:gdLst/>
                <a:ahLst/>
                <a:cxnLst/>
                <a:rect l="l" t="t" r="r" b="b"/>
                <a:pathLst>
                  <a:path w="1114693" h="243979">
                    <a:moveTo>
                      <a:pt x="16463" y="0"/>
                    </a:moveTo>
                    <a:lnTo>
                      <a:pt x="1098229" y="0"/>
                    </a:lnTo>
                    <a:cubicBezTo>
                      <a:pt x="1102596" y="0"/>
                      <a:pt x="1106783" y="1734"/>
                      <a:pt x="1109871" y="4822"/>
                    </a:cubicBezTo>
                    <a:cubicBezTo>
                      <a:pt x="1112958" y="7909"/>
                      <a:pt x="1114693" y="12097"/>
                      <a:pt x="1114693" y="16463"/>
                    </a:cubicBezTo>
                    <a:lnTo>
                      <a:pt x="1114693" y="227516"/>
                    </a:lnTo>
                    <a:cubicBezTo>
                      <a:pt x="1114693" y="236608"/>
                      <a:pt x="1107322" y="243979"/>
                      <a:pt x="1098229" y="243979"/>
                    </a:cubicBezTo>
                    <a:lnTo>
                      <a:pt x="16463" y="243979"/>
                    </a:lnTo>
                    <a:cubicBezTo>
                      <a:pt x="12097" y="243979"/>
                      <a:pt x="7909" y="242245"/>
                      <a:pt x="4822" y="239157"/>
                    </a:cubicBezTo>
                    <a:cubicBezTo>
                      <a:pt x="1734" y="236070"/>
                      <a:pt x="0" y="231882"/>
                      <a:pt x="0" y="227516"/>
                    </a:cubicBezTo>
                    <a:lnTo>
                      <a:pt x="0" y="16463"/>
                    </a:lnTo>
                    <a:cubicBezTo>
                      <a:pt x="0" y="12097"/>
                      <a:pt x="1734" y="7909"/>
                      <a:pt x="4822" y="4822"/>
                    </a:cubicBezTo>
                    <a:cubicBezTo>
                      <a:pt x="7909" y="1734"/>
                      <a:pt x="12097" y="0"/>
                      <a:pt x="16463" y="0"/>
                    </a:cubicBezTo>
                    <a:close/>
                  </a:path>
                </a:pathLst>
              </a:custGeom>
              <a:solidFill>
                <a:srgbClr val="6F769C"/>
              </a:solidFill>
              <a:ln w="9525" cap="sq">
                <a:solidFill>
                  <a:srgbClr val="343D6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81">
                <a:extLst>
                  <a:ext uri="{FF2B5EF4-FFF2-40B4-BE49-F238E27FC236}">
                    <a16:creationId xmlns:a16="http://schemas.microsoft.com/office/drawing/2014/main" id="{44D46063-AD2D-BEFA-DC1C-A062B649CD68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114693" cy="2916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3" name="Group 82">
              <a:extLst>
                <a:ext uri="{FF2B5EF4-FFF2-40B4-BE49-F238E27FC236}">
                  <a16:creationId xmlns:a16="http://schemas.microsoft.com/office/drawing/2014/main" id="{31DD6A73-6CAD-78ED-1E61-3D3B33C3C021}"/>
                </a:ext>
              </a:extLst>
            </p:cNvPr>
            <p:cNvGrpSpPr/>
            <p:nvPr/>
          </p:nvGrpSpPr>
          <p:grpSpPr>
            <a:xfrm>
              <a:off x="0" y="956961"/>
              <a:ext cx="11222424" cy="2040123"/>
              <a:chOff x="0" y="0"/>
              <a:chExt cx="2216775" cy="402987"/>
            </a:xfrm>
          </p:grpSpPr>
          <p:sp>
            <p:nvSpPr>
              <p:cNvPr id="14" name="Freeform 83">
                <a:extLst>
                  <a:ext uri="{FF2B5EF4-FFF2-40B4-BE49-F238E27FC236}">
                    <a16:creationId xmlns:a16="http://schemas.microsoft.com/office/drawing/2014/main" id="{219F081B-6F45-1D90-6F00-1E0F2CF93045}"/>
                  </a:ext>
                </a:extLst>
              </p:cNvPr>
              <p:cNvSpPr/>
              <p:nvPr/>
            </p:nvSpPr>
            <p:spPr>
              <a:xfrm>
                <a:off x="0" y="0"/>
                <a:ext cx="2216775" cy="402987"/>
              </a:xfrm>
              <a:custGeom>
                <a:avLst/>
                <a:gdLst/>
                <a:ahLst/>
                <a:cxnLst/>
                <a:rect l="l" t="t" r="r" b="b"/>
                <a:pathLst>
                  <a:path w="2216775" h="402987">
                    <a:moveTo>
                      <a:pt x="0" y="0"/>
                    </a:moveTo>
                    <a:lnTo>
                      <a:pt x="2216775" y="0"/>
                    </a:lnTo>
                    <a:lnTo>
                      <a:pt x="2216775" y="402987"/>
                    </a:lnTo>
                    <a:lnTo>
                      <a:pt x="0" y="402987"/>
                    </a:lnTo>
                    <a:close/>
                  </a:path>
                </a:pathLst>
              </a:custGeom>
              <a:solidFill>
                <a:srgbClr val="F2F5FF"/>
              </a:solidFill>
              <a:ln w="9525" cap="sq">
                <a:solidFill>
                  <a:srgbClr val="3D456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5" name="TextBox 84">
                <a:extLst>
                  <a:ext uri="{FF2B5EF4-FFF2-40B4-BE49-F238E27FC236}">
                    <a16:creationId xmlns:a16="http://schemas.microsoft.com/office/drawing/2014/main" id="{209BE937-BD0D-4CF6-CB3E-56C13AA87FC8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16775" cy="45061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TextBox 15">
            <a:extLst>
              <a:ext uri="{FF2B5EF4-FFF2-40B4-BE49-F238E27FC236}">
                <a16:creationId xmlns:a16="http://schemas.microsoft.com/office/drawing/2014/main" id="{D05163DB-B483-6CB6-FD9E-F071FAE8F09D}"/>
              </a:ext>
            </a:extLst>
          </p:cNvPr>
          <p:cNvSpPr txBox="1"/>
          <p:nvPr/>
        </p:nvSpPr>
        <p:spPr>
          <a:xfrm>
            <a:off x="1784088" y="2736500"/>
            <a:ext cx="2346407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기술 구현</a:t>
            </a:r>
            <a:endParaRPr lang="en-US" sz="3000" b="1" spc="-30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3" name="TextBox 20">
            <a:extLst>
              <a:ext uri="{FF2B5EF4-FFF2-40B4-BE49-F238E27FC236}">
                <a16:creationId xmlns:a16="http://schemas.microsoft.com/office/drawing/2014/main" id="{FA0D4B65-DB59-8A5D-3975-F982A698DFC9}"/>
              </a:ext>
            </a:extLst>
          </p:cNvPr>
          <p:cNvSpPr txBox="1"/>
          <p:nvPr/>
        </p:nvSpPr>
        <p:spPr>
          <a:xfrm>
            <a:off x="423449" y="6249892"/>
            <a:ext cx="8976813" cy="8740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장비 접속 및 명령 실행 자동화 성공</a:t>
            </a:r>
            <a:endParaRPr lang="en-US" altLang="ko-KR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로그 파일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: rotuer_output_YYYYMMDD.log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자동 생성 확인</a:t>
            </a:r>
            <a:endParaRPr lang="en-US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" name="TextBox 20">
            <a:extLst>
              <a:ext uri="{FF2B5EF4-FFF2-40B4-BE49-F238E27FC236}">
                <a16:creationId xmlns:a16="http://schemas.microsoft.com/office/drawing/2014/main" id="{979C6FAE-80A2-3471-84AF-86CA314F077C}"/>
              </a:ext>
            </a:extLst>
          </p:cNvPr>
          <p:cNvSpPr txBox="1"/>
          <p:nvPr/>
        </p:nvSpPr>
        <p:spPr>
          <a:xfrm>
            <a:off x="555350" y="3488276"/>
            <a:ext cx="8976813" cy="13228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SSH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설정 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(crypto key, </a:t>
            </a:r>
            <a:r>
              <a:rPr lang="en-US" altLang="ko-KR" sz="2499" b="1" dirty="0" err="1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ip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domain, username)</a:t>
            </a:r>
          </a:p>
          <a:p>
            <a:pPr algn="ctr">
              <a:lnSpc>
                <a:spcPts val="3499"/>
              </a:lnSpc>
            </a:pP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inventory, </a:t>
            </a:r>
            <a:r>
              <a:rPr lang="en-US" altLang="ko-KR" sz="2499" b="1" dirty="0" err="1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ansible.cfg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playbook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구성</a:t>
            </a:r>
            <a:endParaRPr lang="en-US" altLang="ko-KR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en-US" altLang="ko-KR" sz="2499" b="1" dirty="0" err="1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sh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run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명령 자동 실행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로컬 로그 저장</a:t>
            </a:r>
            <a:endParaRPr lang="en-US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9" name="TextBox 15">
            <a:extLst>
              <a:ext uri="{FF2B5EF4-FFF2-40B4-BE49-F238E27FC236}">
                <a16:creationId xmlns:a16="http://schemas.microsoft.com/office/drawing/2014/main" id="{CC6DA6C1-2264-C02A-9BB2-58711182390B}"/>
              </a:ext>
            </a:extLst>
          </p:cNvPr>
          <p:cNvSpPr txBox="1"/>
          <p:nvPr/>
        </p:nvSpPr>
        <p:spPr>
          <a:xfrm>
            <a:off x="1823771" y="5304116"/>
            <a:ext cx="2346407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구현 결과</a:t>
            </a:r>
            <a:endParaRPr lang="en-US" sz="3000" b="1" spc="-30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grpSp>
        <p:nvGrpSpPr>
          <p:cNvPr id="20" name="Group 78">
            <a:extLst>
              <a:ext uri="{FF2B5EF4-FFF2-40B4-BE49-F238E27FC236}">
                <a16:creationId xmlns:a16="http://schemas.microsoft.com/office/drawing/2014/main" id="{BC64BB26-D63A-CDA3-BCF5-0FE05F1ECB75}"/>
              </a:ext>
            </a:extLst>
          </p:cNvPr>
          <p:cNvGrpSpPr/>
          <p:nvPr/>
        </p:nvGrpSpPr>
        <p:grpSpPr>
          <a:xfrm>
            <a:off x="437164" y="7676940"/>
            <a:ext cx="9108714" cy="2247813"/>
            <a:chOff x="0" y="0"/>
            <a:chExt cx="11222424" cy="2997084"/>
          </a:xfrm>
        </p:grpSpPr>
        <p:grpSp>
          <p:nvGrpSpPr>
            <p:cNvPr id="21" name="Group 79">
              <a:extLst>
                <a:ext uri="{FF2B5EF4-FFF2-40B4-BE49-F238E27FC236}">
                  <a16:creationId xmlns:a16="http://schemas.microsoft.com/office/drawing/2014/main" id="{AADF0A28-641E-4B9B-8C91-31B8051DA63E}"/>
                </a:ext>
              </a:extLst>
            </p:cNvPr>
            <p:cNvGrpSpPr/>
            <p:nvPr/>
          </p:nvGrpSpPr>
          <p:grpSpPr>
            <a:xfrm>
              <a:off x="0" y="0"/>
              <a:ext cx="5643131" cy="1235144"/>
              <a:chOff x="0" y="0"/>
              <a:chExt cx="1114693" cy="243979"/>
            </a:xfrm>
          </p:grpSpPr>
          <p:sp>
            <p:nvSpPr>
              <p:cNvPr id="25" name="Freeform 80">
                <a:extLst>
                  <a:ext uri="{FF2B5EF4-FFF2-40B4-BE49-F238E27FC236}">
                    <a16:creationId xmlns:a16="http://schemas.microsoft.com/office/drawing/2014/main" id="{D87A054E-D156-6FA6-C4E2-76F4E6A9F6C0}"/>
                  </a:ext>
                </a:extLst>
              </p:cNvPr>
              <p:cNvSpPr/>
              <p:nvPr/>
            </p:nvSpPr>
            <p:spPr>
              <a:xfrm>
                <a:off x="0" y="0"/>
                <a:ext cx="1114693" cy="243979"/>
              </a:xfrm>
              <a:custGeom>
                <a:avLst/>
                <a:gdLst/>
                <a:ahLst/>
                <a:cxnLst/>
                <a:rect l="l" t="t" r="r" b="b"/>
                <a:pathLst>
                  <a:path w="1114693" h="243979">
                    <a:moveTo>
                      <a:pt x="16463" y="0"/>
                    </a:moveTo>
                    <a:lnTo>
                      <a:pt x="1098229" y="0"/>
                    </a:lnTo>
                    <a:cubicBezTo>
                      <a:pt x="1102596" y="0"/>
                      <a:pt x="1106783" y="1734"/>
                      <a:pt x="1109871" y="4822"/>
                    </a:cubicBezTo>
                    <a:cubicBezTo>
                      <a:pt x="1112958" y="7909"/>
                      <a:pt x="1114693" y="12097"/>
                      <a:pt x="1114693" y="16463"/>
                    </a:cubicBezTo>
                    <a:lnTo>
                      <a:pt x="1114693" y="227516"/>
                    </a:lnTo>
                    <a:cubicBezTo>
                      <a:pt x="1114693" y="236608"/>
                      <a:pt x="1107322" y="243979"/>
                      <a:pt x="1098229" y="243979"/>
                    </a:cubicBezTo>
                    <a:lnTo>
                      <a:pt x="16463" y="243979"/>
                    </a:lnTo>
                    <a:cubicBezTo>
                      <a:pt x="12097" y="243979"/>
                      <a:pt x="7909" y="242245"/>
                      <a:pt x="4822" y="239157"/>
                    </a:cubicBezTo>
                    <a:cubicBezTo>
                      <a:pt x="1734" y="236070"/>
                      <a:pt x="0" y="231882"/>
                      <a:pt x="0" y="227516"/>
                    </a:cubicBezTo>
                    <a:lnTo>
                      <a:pt x="0" y="16463"/>
                    </a:lnTo>
                    <a:cubicBezTo>
                      <a:pt x="0" y="12097"/>
                      <a:pt x="1734" y="7909"/>
                      <a:pt x="4822" y="4822"/>
                    </a:cubicBezTo>
                    <a:cubicBezTo>
                      <a:pt x="7909" y="1734"/>
                      <a:pt x="12097" y="0"/>
                      <a:pt x="16463" y="0"/>
                    </a:cubicBezTo>
                    <a:close/>
                  </a:path>
                </a:pathLst>
              </a:custGeom>
              <a:solidFill>
                <a:srgbClr val="6F769C"/>
              </a:solidFill>
              <a:ln w="9525" cap="sq">
                <a:solidFill>
                  <a:srgbClr val="343D6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6" name="TextBox 81">
                <a:extLst>
                  <a:ext uri="{FF2B5EF4-FFF2-40B4-BE49-F238E27FC236}">
                    <a16:creationId xmlns:a16="http://schemas.microsoft.com/office/drawing/2014/main" id="{F260CEAA-025E-FBF6-83A1-9981E0A752F3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114693" cy="2916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22" name="Group 82">
              <a:extLst>
                <a:ext uri="{FF2B5EF4-FFF2-40B4-BE49-F238E27FC236}">
                  <a16:creationId xmlns:a16="http://schemas.microsoft.com/office/drawing/2014/main" id="{7C11D107-B83E-8C6D-160B-F890BEFB0669}"/>
                </a:ext>
              </a:extLst>
            </p:cNvPr>
            <p:cNvGrpSpPr/>
            <p:nvPr/>
          </p:nvGrpSpPr>
          <p:grpSpPr>
            <a:xfrm>
              <a:off x="0" y="956961"/>
              <a:ext cx="11222424" cy="2040123"/>
              <a:chOff x="0" y="0"/>
              <a:chExt cx="2216775" cy="402987"/>
            </a:xfrm>
          </p:grpSpPr>
          <p:sp>
            <p:nvSpPr>
              <p:cNvPr id="23" name="Freeform 83">
                <a:extLst>
                  <a:ext uri="{FF2B5EF4-FFF2-40B4-BE49-F238E27FC236}">
                    <a16:creationId xmlns:a16="http://schemas.microsoft.com/office/drawing/2014/main" id="{AE165269-5BA8-4C28-94DB-427EB913D623}"/>
                  </a:ext>
                </a:extLst>
              </p:cNvPr>
              <p:cNvSpPr/>
              <p:nvPr/>
            </p:nvSpPr>
            <p:spPr>
              <a:xfrm>
                <a:off x="0" y="0"/>
                <a:ext cx="2216775" cy="402987"/>
              </a:xfrm>
              <a:custGeom>
                <a:avLst/>
                <a:gdLst/>
                <a:ahLst/>
                <a:cxnLst/>
                <a:rect l="l" t="t" r="r" b="b"/>
                <a:pathLst>
                  <a:path w="2216775" h="402987">
                    <a:moveTo>
                      <a:pt x="0" y="0"/>
                    </a:moveTo>
                    <a:lnTo>
                      <a:pt x="2216775" y="0"/>
                    </a:lnTo>
                    <a:lnTo>
                      <a:pt x="2216775" y="402987"/>
                    </a:lnTo>
                    <a:lnTo>
                      <a:pt x="0" y="402987"/>
                    </a:lnTo>
                    <a:close/>
                  </a:path>
                </a:pathLst>
              </a:custGeom>
              <a:solidFill>
                <a:srgbClr val="F2F5FF"/>
              </a:solidFill>
              <a:ln w="9525" cap="sq">
                <a:solidFill>
                  <a:srgbClr val="3D456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4" name="TextBox 84">
                <a:extLst>
                  <a:ext uri="{FF2B5EF4-FFF2-40B4-BE49-F238E27FC236}">
                    <a16:creationId xmlns:a16="http://schemas.microsoft.com/office/drawing/2014/main" id="{1F0FACB2-44B2-B563-16E9-B8EB1D6F1811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16775" cy="45061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28" name="TextBox 15">
            <a:extLst>
              <a:ext uri="{FF2B5EF4-FFF2-40B4-BE49-F238E27FC236}">
                <a16:creationId xmlns:a16="http://schemas.microsoft.com/office/drawing/2014/main" id="{EE4234BE-6755-8893-86E0-EFB52D284824}"/>
              </a:ext>
            </a:extLst>
          </p:cNvPr>
          <p:cNvSpPr txBox="1"/>
          <p:nvPr/>
        </p:nvSpPr>
        <p:spPr>
          <a:xfrm>
            <a:off x="1849678" y="7787014"/>
            <a:ext cx="2346407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피드백</a:t>
            </a:r>
            <a:endParaRPr lang="en-US" sz="3000" b="1" spc="-30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</p:spTree>
    <p:extLst>
      <p:ext uri="{BB962C8B-B14F-4D97-AF65-F5344CB8AC3E}">
        <p14:creationId xmlns:p14="http://schemas.microsoft.com/office/powerpoint/2010/main" val="21831765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B577F66-804B-48D6-DF84-7F454E978E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2">
            <a:extLst>
              <a:ext uri="{FF2B5EF4-FFF2-40B4-BE49-F238E27FC236}">
                <a16:creationId xmlns:a16="http://schemas.microsoft.com/office/drawing/2014/main" id="{3B2B769A-F486-EA2C-BD5F-AEB464F35A4A}"/>
              </a:ext>
            </a:extLst>
          </p:cNvPr>
          <p:cNvSpPr txBox="1"/>
          <p:nvPr/>
        </p:nvSpPr>
        <p:spPr>
          <a:xfrm>
            <a:off x="304800" y="311784"/>
            <a:ext cx="10437803" cy="8681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altLang="ko-KR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4. </a:t>
            </a:r>
            <a:r>
              <a:rPr lang="ko-KR" alt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수행 경과</a:t>
            </a:r>
            <a:endParaRPr lang="en-US" sz="55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36" name="TextBox 15">
            <a:extLst>
              <a:ext uri="{FF2B5EF4-FFF2-40B4-BE49-F238E27FC236}">
                <a16:creationId xmlns:a16="http://schemas.microsoft.com/office/drawing/2014/main" id="{F13C3C04-A447-62D8-86B8-D7CBD81CB20A}"/>
              </a:ext>
            </a:extLst>
          </p:cNvPr>
          <p:cNvSpPr txBox="1"/>
          <p:nvPr/>
        </p:nvSpPr>
        <p:spPr>
          <a:xfrm>
            <a:off x="457200" y="1790700"/>
            <a:ext cx="7543800" cy="4814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altLang="ko-KR" sz="3000" b="1" spc="-30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4-4. </a:t>
            </a:r>
            <a:r>
              <a:rPr lang="ko-KR" altLang="en-US" sz="3000" b="1" spc="-30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정책 누락 테스트 및 자동 대응 시연</a:t>
            </a:r>
            <a:endParaRPr lang="en-US" sz="3000" b="1" spc="-30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grpSp>
        <p:nvGrpSpPr>
          <p:cNvPr id="2" name="Group 21">
            <a:extLst>
              <a:ext uri="{FF2B5EF4-FFF2-40B4-BE49-F238E27FC236}">
                <a16:creationId xmlns:a16="http://schemas.microsoft.com/office/drawing/2014/main" id="{021F3B7E-58AD-3978-2886-96E5F9B17A84}"/>
              </a:ext>
            </a:extLst>
          </p:cNvPr>
          <p:cNvGrpSpPr/>
          <p:nvPr/>
        </p:nvGrpSpPr>
        <p:grpSpPr>
          <a:xfrm>
            <a:off x="457200" y="2628900"/>
            <a:ext cx="9175488" cy="2206118"/>
            <a:chOff x="0" y="0"/>
            <a:chExt cx="11275597" cy="2941491"/>
          </a:xfrm>
        </p:grpSpPr>
        <p:grpSp>
          <p:nvGrpSpPr>
            <p:cNvPr id="3" name="Group 22">
              <a:extLst>
                <a:ext uri="{FF2B5EF4-FFF2-40B4-BE49-F238E27FC236}">
                  <a16:creationId xmlns:a16="http://schemas.microsoft.com/office/drawing/2014/main" id="{18014598-C37D-57E2-7FAD-98811CFC9420}"/>
                </a:ext>
              </a:extLst>
            </p:cNvPr>
            <p:cNvGrpSpPr/>
            <p:nvPr/>
          </p:nvGrpSpPr>
          <p:grpSpPr>
            <a:xfrm>
              <a:off x="0" y="0"/>
              <a:ext cx="5696304" cy="1235144"/>
              <a:chOff x="0" y="0"/>
              <a:chExt cx="1125196" cy="243979"/>
            </a:xfrm>
          </p:grpSpPr>
          <p:sp>
            <p:nvSpPr>
              <p:cNvPr id="7" name="Freeform 23">
                <a:extLst>
                  <a:ext uri="{FF2B5EF4-FFF2-40B4-BE49-F238E27FC236}">
                    <a16:creationId xmlns:a16="http://schemas.microsoft.com/office/drawing/2014/main" id="{1E6E8CA8-947A-BEE7-3B5F-2460C69369AD}"/>
                  </a:ext>
                </a:extLst>
              </p:cNvPr>
              <p:cNvSpPr/>
              <p:nvPr/>
            </p:nvSpPr>
            <p:spPr>
              <a:xfrm>
                <a:off x="0" y="0"/>
                <a:ext cx="1125196" cy="243979"/>
              </a:xfrm>
              <a:custGeom>
                <a:avLst/>
                <a:gdLst/>
                <a:ahLst/>
                <a:cxnLst/>
                <a:rect l="l" t="t" r="r" b="b"/>
                <a:pathLst>
                  <a:path w="1125196" h="243979">
                    <a:moveTo>
                      <a:pt x="16309" y="0"/>
                    </a:moveTo>
                    <a:lnTo>
                      <a:pt x="1108886" y="0"/>
                    </a:lnTo>
                    <a:cubicBezTo>
                      <a:pt x="1117894" y="0"/>
                      <a:pt x="1125196" y="7302"/>
                      <a:pt x="1125196" y="16309"/>
                    </a:cubicBezTo>
                    <a:lnTo>
                      <a:pt x="1125196" y="227670"/>
                    </a:lnTo>
                    <a:cubicBezTo>
                      <a:pt x="1125196" y="231995"/>
                      <a:pt x="1123478" y="236144"/>
                      <a:pt x="1120419" y="239202"/>
                    </a:cubicBezTo>
                    <a:cubicBezTo>
                      <a:pt x="1117360" y="242261"/>
                      <a:pt x="1113212" y="243979"/>
                      <a:pt x="1108886" y="243979"/>
                    </a:cubicBezTo>
                    <a:lnTo>
                      <a:pt x="16309" y="243979"/>
                    </a:lnTo>
                    <a:cubicBezTo>
                      <a:pt x="11984" y="243979"/>
                      <a:pt x="7835" y="242261"/>
                      <a:pt x="4777" y="239202"/>
                    </a:cubicBezTo>
                    <a:cubicBezTo>
                      <a:pt x="1718" y="236144"/>
                      <a:pt x="0" y="231995"/>
                      <a:pt x="0" y="227670"/>
                    </a:cubicBezTo>
                    <a:lnTo>
                      <a:pt x="0" y="16309"/>
                    </a:lnTo>
                    <a:cubicBezTo>
                      <a:pt x="0" y="11984"/>
                      <a:pt x="1718" y="7835"/>
                      <a:pt x="4777" y="4777"/>
                    </a:cubicBezTo>
                    <a:cubicBezTo>
                      <a:pt x="7835" y="1718"/>
                      <a:pt x="11984" y="0"/>
                      <a:pt x="16309" y="0"/>
                    </a:cubicBezTo>
                    <a:close/>
                  </a:path>
                </a:pathLst>
              </a:custGeom>
              <a:solidFill>
                <a:srgbClr val="6F769C"/>
              </a:solidFill>
              <a:ln w="9525" cap="sq">
                <a:solidFill>
                  <a:srgbClr val="343D6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8" name="TextBox 24">
                <a:extLst>
                  <a:ext uri="{FF2B5EF4-FFF2-40B4-BE49-F238E27FC236}">
                    <a16:creationId xmlns:a16="http://schemas.microsoft.com/office/drawing/2014/main" id="{1E779934-18FF-6C83-2AE0-0BE6FA75428C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125196" cy="2916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4" name="Group 25">
              <a:extLst>
                <a:ext uri="{FF2B5EF4-FFF2-40B4-BE49-F238E27FC236}">
                  <a16:creationId xmlns:a16="http://schemas.microsoft.com/office/drawing/2014/main" id="{A9862914-DFE5-5B90-10B9-041CB05DCE48}"/>
                </a:ext>
              </a:extLst>
            </p:cNvPr>
            <p:cNvGrpSpPr/>
            <p:nvPr/>
          </p:nvGrpSpPr>
          <p:grpSpPr>
            <a:xfrm>
              <a:off x="0" y="952357"/>
              <a:ext cx="11275597" cy="1989133"/>
              <a:chOff x="0" y="0"/>
              <a:chExt cx="2227278" cy="392915"/>
            </a:xfrm>
          </p:grpSpPr>
          <p:sp>
            <p:nvSpPr>
              <p:cNvPr id="5" name="Freeform 26">
                <a:extLst>
                  <a:ext uri="{FF2B5EF4-FFF2-40B4-BE49-F238E27FC236}">
                    <a16:creationId xmlns:a16="http://schemas.microsoft.com/office/drawing/2014/main" id="{C08D2FBE-812F-F5D3-792E-C9CD32829F37}"/>
                  </a:ext>
                </a:extLst>
              </p:cNvPr>
              <p:cNvSpPr/>
              <p:nvPr/>
            </p:nvSpPr>
            <p:spPr>
              <a:xfrm>
                <a:off x="0" y="0"/>
                <a:ext cx="2227278" cy="392915"/>
              </a:xfrm>
              <a:custGeom>
                <a:avLst/>
                <a:gdLst/>
                <a:ahLst/>
                <a:cxnLst/>
                <a:rect l="l" t="t" r="r" b="b"/>
                <a:pathLst>
                  <a:path w="2227278" h="392915">
                    <a:moveTo>
                      <a:pt x="0" y="0"/>
                    </a:moveTo>
                    <a:lnTo>
                      <a:pt x="2227278" y="0"/>
                    </a:lnTo>
                    <a:lnTo>
                      <a:pt x="2227278" y="392915"/>
                    </a:lnTo>
                    <a:lnTo>
                      <a:pt x="0" y="392915"/>
                    </a:lnTo>
                    <a:close/>
                  </a:path>
                </a:pathLst>
              </a:custGeom>
              <a:solidFill>
                <a:srgbClr val="F2F5FF"/>
              </a:solidFill>
              <a:ln w="9525" cap="sq">
                <a:solidFill>
                  <a:srgbClr val="3D456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6" name="TextBox 27">
                <a:extLst>
                  <a:ext uri="{FF2B5EF4-FFF2-40B4-BE49-F238E27FC236}">
                    <a16:creationId xmlns:a16="http://schemas.microsoft.com/office/drawing/2014/main" id="{01B03813-A4CF-7A26-1407-A676CE14DC9F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27278" cy="44054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grpSp>
        <p:nvGrpSpPr>
          <p:cNvPr id="9" name="Group 78">
            <a:extLst>
              <a:ext uri="{FF2B5EF4-FFF2-40B4-BE49-F238E27FC236}">
                <a16:creationId xmlns:a16="http://schemas.microsoft.com/office/drawing/2014/main" id="{533E9F56-696B-FA06-7C29-C8831059F909}"/>
              </a:ext>
            </a:extLst>
          </p:cNvPr>
          <p:cNvGrpSpPr/>
          <p:nvPr/>
        </p:nvGrpSpPr>
        <p:grpSpPr>
          <a:xfrm>
            <a:off x="411257" y="5194042"/>
            <a:ext cx="9108714" cy="2247813"/>
            <a:chOff x="0" y="0"/>
            <a:chExt cx="11222424" cy="2997084"/>
          </a:xfrm>
        </p:grpSpPr>
        <p:grpSp>
          <p:nvGrpSpPr>
            <p:cNvPr id="10" name="Group 79">
              <a:extLst>
                <a:ext uri="{FF2B5EF4-FFF2-40B4-BE49-F238E27FC236}">
                  <a16:creationId xmlns:a16="http://schemas.microsoft.com/office/drawing/2014/main" id="{F4C0DF73-5878-EA47-053F-1E00BDC1E16E}"/>
                </a:ext>
              </a:extLst>
            </p:cNvPr>
            <p:cNvGrpSpPr/>
            <p:nvPr/>
          </p:nvGrpSpPr>
          <p:grpSpPr>
            <a:xfrm>
              <a:off x="0" y="0"/>
              <a:ext cx="5643131" cy="1235144"/>
              <a:chOff x="0" y="0"/>
              <a:chExt cx="1114693" cy="243979"/>
            </a:xfrm>
          </p:grpSpPr>
          <p:sp>
            <p:nvSpPr>
              <p:cNvPr id="14" name="Freeform 80">
                <a:extLst>
                  <a:ext uri="{FF2B5EF4-FFF2-40B4-BE49-F238E27FC236}">
                    <a16:creationId xmlns:a16="http://schemas.microsoft.com/office/drawing/2014/main" id="{BB87B7A5-BFB6-7037-F43F-2BB0673D9C1F}"/>
                  </a:ext>
                </a:extLst>
              </p:cNvPr>
              <p:cNvSpPr/>
              <p:nvPr/>
            </p:nvSpPr>
            <p:spPr>
              <a:xfrm>
                <a:off x="0" y="0"/>
                <a:ext cx="1114693" cy="243979"/>
              </a:xfrm>
              <a:custGeom>
                <a:avLst/>
                <a:gdLst/>
                <a:ahLst/>
                <a:cxnLst/>
                <a:rect l="l" t="t" r="r" b="b"/>
                <a:pathLst>
                  <a:path w="1114693" h="243979">
                    <a:moveTo>
                      <a:pt x="16463" y="0"/>
                    </a:moveTo>
                    <a:lnTo>
                      <a:pt x="1098229" y="0"/>
                    </a:lnTo>
                    <a:cubicBezTo>
                      <a:pt x="1102596" y="0"/>
                      <a:pt x="1106783" y="1734"/>
                      <a:pt x="1109871" y="4822"/>
                    </a:cubicBezTo>
                    <a:cubicBezTo>
                      <a:pt x="1112958" y="7909"/>
                      <a:pt x="1114693" y="12097"/>
                      <a:pt x="1114693" y="16463"/>
                    </a:cubicBezTo>
                    <a:lnTo>
                      <a:pt x="1114693" y="227516"/>
                    </a:lnTo>
                    <a:cubicBezTo>
                      <a:pt x="1114693" y="236608"/>
                      <a:pt x="1107322" y="243979"/>
                      <a:pt x="1098229" y="243979"/>
                    </a:cubicBezTo>
                    <a:lnTo>
                      <a:pt x="16463" y="243979"/>
                    </a:lnTo>
                    <a:cubicBezTo>
                      <a:pt x="12097" y="243979"/>
                      <a:pt x="7909" y="242245"/>
                      <a:pt x="4822" y="239157"/>
                    </a:cubicBezTo>
                    <a:cubicBezTo>
                      <a:pt x="1734" y="236070"/>
                      <a:pt x="0" y="231882"/>
                      <a:pt x="0" y="227516"/>
                    </a:cubicBezTo>
                    <a:lnTo>
                      <a:pt x="0" y="16463"/>
                    </a:lnTo>
                    <a:cubicBezTo>
                      <a:pt x="0" y="12097"/>
                      <a:pt x="1734" y="7909"/>
                      <a:pt x="4822" y="4822"/>
                    </a:cubicBezTo>
                    <a:cubicBezTo>
                      <a:pt x="7909" y="1734"/>
                      <a:pt x="12097" y="0"/>
                      <a:pt x="16463" y="0"/>
                    </a:cubicBezTo>
                    <a:close/>
                  </a:path>
                </a:pathLst>
              </a:custGeom>
              <a:solidFill>
                <a:srgbClr val="6F769C"/>
              </a:solidFill>
              <a:ln w="9525" cap="sq">
                <a:solidFill>
                  <a:srgbClr val="343D6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5" name="TextBox 81">
                <a:extLst>
                  <a:ext uri="{FF2B5EF4-FFF2-40B4-BE49-F238E27FC236}">
                    <a16:creationId xmlns:a16="http://schemas.microsoft.com/office/drawing/2014/main" id="{FCEDD838-98FD-F061-4173-0C52ED01484D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114693" cy="2916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1" name="Group 82">
              <a:extLst>
                <a:ext uri="{FF2B5EF4-FFF2-40B4-BE49-F238E27FC236}">
                  <a16:creationId xmlns:a16="http://schemas.microsoft.com/office/drawing/2014/main" id="{4CEDDA88-ADE7-65D7-7B26-50CFB2FF3815}"/>
                </a:ext>
              </a:extLst>
            </p:cNvPr>
            <p:cNvGrpSpPr/>
            <p:nvPr/>
          </p:nvGrpSpPr>
          <p:grpSpPr>
            <a:xfrm>
              <a:off x="0" y="956961"/>
              <a:ext cx="11222424" cy="2040123"/>
              <a:chOff x="0" y="0"/>
              <a:chExt cx="2216775" cy="402987"/>
            </a:xfrm>
          </p:grpSpPr>
          <p:sp>
            <p:nvSpPr>
              <p:cNvPr id="12" name="Freeform 83">
                <a:extLst>
                  <a:ext uri="{FF2B5EF4-FFF2-40B4-BE49-F238E27FC236}">
                    <a16:creationId xmlns:a16="http://schemas.microsoft.com/office/drawing/2014/main" id="{5BFE7B5D-DA53-CABF-B1FD-92720B1A2CAF}"/>
                  </a:ext>
                </a:extLst>
              </p:cNvPr>
              <p:cNvSpPr/>
              <p:nvPr/>
            </p:nvSpPr>
            <p:spPr>
              <a:xfrm>
                <a:off x="0" y="0"/>
                <a:ext cx="2216775" cy="402987"/>
              </a:xfrm>
              <a:custGeom>
                <a:avLst/>
                <a:gdLst/>
                <a:ahLst/>
                <a:cxnLst/>
                <a:rect l="l" t="t" r="r" b="b"/>
                <a:pathLst>
                  <a:path w="2216775" h="402987">
                    <a:moveTo>
                      <a:pt x="0" y="0"/>
                    </a:moveTo>
                    <a:lnTo>
                      <a:pt x="2216775" y="0"/>
                    </a:lnTo>
                    <a:lnTo>
                      <a:pt x="2216775" y="402987"/>
                    </a:lnTo>
                    <a:lnTo>
                      <a:pt x="0" y="402987"/>
                    </a:lnTo>
                    <a:close/>
                  </a:path>
                </a:pathLst>
              </a:custGeom>
              <a:solidFill>
                <a:srgbClr val="F2F5FF"/>
              </a:solidFill>
              <a:ln w="9525" cap="sq">
                <a:solidFill>
                  <a:srgbClr val="3D456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3" name="TextBox 84">
                <a:extLst>
                  <a:ext uri="{FF2B5EF4-FFF2-40B4-BE49-F238E27FC236}">
                    <a16:creationId xmlns:a16="http://schemas.microsoft.com/office/drawing/2014/main" id="{8970539F-D86C-7085-8E69-C9F4741C83AE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16775" cy="45061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50E952ED-D497-9F26-1C55-9E5479CD354E}"/>
              </a:ext>
            </a:extLst>
          </p:cNvPr>
          <p:cNvSpPr txBox="1"/>
          <p:nvPr/>
        </p:nvSpPr>
        <p:spPr>
          <a:xfrm>
            <a:off x="1784088" y="2736500"/>
            <a:ext cx="2346407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기술  흐름</a:t>
            </a:r>
            <a:endParaRPr lang="en-US" sz="3000" b="1" spc="-30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7" name="TextBox 20">
            <a:extLst>
              <a:ext uri="{FF2B5EF4-FFF2-40B4-BE49-F238E27FC236}">
                <a16:creationId xmlns:a16="http://schemas.microsoft.com/office/drawing/2014/main" id="{93F3B6E0-1473-3042-22B9-B4D781EB6CC9}"/>
              </a:ext>
            </a:extLst>
          </p:cNvPr>
          <p:cNvSpPr txBox="1"/>
          <p:nvPr/>
        </p:nvSpPr>
        <p:spPr>
          <a:xfrm>
            <a:off x="423449" y="6249892"/>
            <a:ext cx="8976813" cy="8740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Telnet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가능 상태 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-&gt; Playbook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실행 후 접근 실행 확인</a:t>
            </a:r>
            <a:endParaRPr lang="en-US" altLang="ko-KR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endParaRPr lang="en-US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8" name="TextBox 20">
            <a:extLst>
              <a:ext uri="{FF2B5EF4-FFF2-40B4-BE49-F238E27FC236}">
                <a16:creationId xmlns:a16="http://schemas.microsoft.com/office/drawing/2014/main" id="{75A2AB24-2BD0-F9FC-FE51-567FFC99CB11}"/>
              </a:ext>
            </a:extLst>
          </p:cNvPr>
          <p:cNvSpPr txBox="1"/>
          <p:nvPr/>
        </p:nvSpPr>
        <p:spPr>
          <a:xfrm>
            <a:off x="555350" y="3488276"/>
            <a:ext cx="8976813" cy="8740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ASA 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방화벽에서 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Telnet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허용 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-&gt;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외부에서 접근 가능 설정</a:t>
            </a:r>
            <a:endParaRPr lang="en-US" altLang="ko-KR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이후 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Ansible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실행 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-&gt;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자동으로 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ACL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차단 정책 삽입</a:t>
            </a:r>
            <a:endParaRPr lang="en-US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9" name="TextBox 15">
            <a:extLst>
              <a:ext uri="{FF2B5EF4-FFF2-40B4-BE49-F238E27FC236}">
                <a16:creationId xmlns:a16="http://schemas.microsoft.com/office/drawing/2014/main" id="{E066C116-A6F6-80D0-C317-E08D26A3BC22}"/>
              </a:ext>
            </a:extLst>
          </p:cNvPr>
          <p:cNvSpPr txBox="1"/>
          <p:nvPr/>
        </p:nvSpPr>
        <p:spPr>
          <a:xfrm>
            <a:off x="1823771" y="5304116"/>
            <a:ext cx="2346407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테스트 결과</a:t>
            </a:r>
            <a:endParaRPr lang="en-US" sz="3000" b="1" spc="-30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grpSp>
        <p:nvGrpSpPr>
          <p:cNvPr id="20" name="Group 78">
            <a:extLst>
              <a:ext uri="{FF2B5EF4-FFF2-40B4-BE49-F238E27FC236}">
                <a16:creationId xmlns:a16="http://schemas.microsoft.com/office/drawing/2014/main" id="{C0DFD409-314E-896B-ACEB-5AA2E67ABB24}"/>
              </a:ext>
            </a:extLst>
          </p:cNvPr>
          <p:cNvGrpSpPr/>
          <p:nvPr/>
        </p:nvGrpSpPr>
        <p:grpSpPr>
          <a:xfrm>
            <a:off x="437164" y="7676940"/>
            <a:ext cx="9108714" cy="2247813"/>
            <a:chOff x="0" y="0"/>
            <a:chExt cx="11222424" cy="2997084"/>
          </a:xfrm>
        </p:grpSpPr>
        <p:grpSp>
          <p:nvGrpSpPr>
            <p:cNvPr id="21" name="Group 79">
              <a:extLst>
                <a:ext uri="{FF2B5EF4-FFF2-40B4-BE49-F238E27FC236}">
                  <a16:creationId xmlns:a16="http://schemas.microsoft.com/office/drawing/2014/main" id="{8AA50C7F-84E9-42FF-28BE-9351A9FA81C7}"/>
                </a:ext>
              </a:extLst>
            </p:cNvPr>
            <p:cNvGrpSpPr/>
            <p:nvPr/>
          </p:nvGrpSpPr>
          <p:grpSpPr>
            <a:xfrm>
              <a:off x="0" y="0"/>
              <a:ext cx="5643131" cy="1235144"/>
              <a:chOff x="0" y="0"/>
              <a:chExt cx="1114693" cy="243979"/>
            </a:xfrm>
          </p:grpSpPr>
          <p:sp>
            <p:nvSpPr>
              <p:cNvPr id="25" name="Freeform 80">
                <a:extLst>
                  <a:ext uri="{FF2B5EF4-FFF2-40B4-BE49-F238E27FC236}">
                    <a16:creationId xmlns:a16="http://schemas.microsoft.com/office/drawing/2014/main" id="{F37AC833-1D43-329C-3ED7-530923347442}"/>
                  </a:ext>
                </a:extLst>
              </p:cNvPr>
              <p:cNvSpPr/>
              <p:nvPr/>
            </p:nvSpPr>
            <p:spPr>
              <a:xfrm>
                <a:off x="0" y="0"/>
                <a:ext cx="1114693" cy="243979"/>
              </a:xfrm>
              <a:custGeom>
                <a:avLst/>
                <a:gdLst/>
                <a:ahLst/>
                <a:cxnLst/>
                <a:rect l="l" t="t" r="r" b="b"/>
                <a:pathLst>
                  <a:path w="1114693" h="243979">
                    <a:moveTo>
                      <a:pt x="16463" y="0"/>
                    </a:moveTo>
                    <a:lnTo>
                      <a:pt x="1098229" y="0"/>
                    </a:lnTo>
                    <a:cubicBezTo>
                      <a:pt x="1102596" y="0"/>
                      <a:pt x="1106783" y="1734"/>
                      <a:pt x="1109871" y="4822"/>
                    </a:cubicBezTo>
                    <a:cubicBezTo>
                      <a:pt x="1112958" y="7909"/>
                      <a:pt x="1114693" y="12097"/>
                      <a:pt x="1114693" y="16463"/>
                    </a:cubicBezTo>
                    <a:lnTo>
                      <a:pt x="1114693" y="227516"/>
                    </a:lnTo>
                    <a:cubicBezTo>
                      <a:pt x="1114693" y="236608"/>
                      <a:pt x="1107322" y="243979"/>
                      <a:pt x="1098229" y="243979"/>
                    </a:cubicBezTo>
                    <a:lnTo>
                      <a:pt x="16463" y="243979"/>
                    </a:lnTo>
                    <a:cubicBezTo>
                      <a:pt x="12097" y="243979"/>
                      <a:pt x="7909" y="242245"/>
                      <a:pt x="4822" y="239157"/>
                    </a:cubicBezTo>
                    <a:cubicBezTo>
                      <a:pt x="1734" y="236070"/>
                      <a:pt x="0" y="231882"/>
                      <a:pt x="0" y="227516"/>
                    </a:cubicBezTo>
                    <a:lnTo>
                      <a:pt x="0" y="16463"/>
                    </a:lnTo>
                    <a:cubicBezTo>
                      <a:pt x="0" y="12097"/>
                      <a:pt x="1734" y="7909"/>
                      <a:pt x="4822" y="4822"/>
                    </a:cubicBezTo>
                    <a:cubicBezTo>
                      <a:pt x="7909" y="1734"/>
                      <a:pt x="12097" y="0"/>
                      <a:pt x="16463" y="0"/>
                    </a:cubicBezTo>
                    <a:close/>
                  </a:path>
                </a:pathLst>
              </a:custGeom>
              <a:solidFill>
                <a:srgbClr val="6F769C"/>
              </a:solidFill>
              <a:ln w="9525" cap="sq">
                <a:solidFill>
                  <a:srgbClr val="343D6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6" name="TextBox 81">
                <a:extLst>
                  <a:ext uri="{FF2B5EF4-FFF2-40B4-BE49-F238E27FC236}">
                    <a16:creationId xmlns:a16="http://schemas.microsoft.com/office/drawing/2014/main" id="{A2F8DDB3-ACB5-B977-0AAE-84ABCD6CFC8C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114693" cy="2916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22" name="Group 82">
              <a:extLst>
                <a:ext uri="{FF2B5EF4-FFF2-40B4-BE49-F238E27FC236}">
                  <a16:creationId xmlns:a16="http://schemas.microsoft.com/office/drawing/2014/main" id="{D8CB6A4C-34D5-3E90-ACAF-222EF7847863}"/>
                </a:ext>
              </a:extLst>
            </p:cNvPr>
            <p:cNvGrpSpPr/>
            <p:nvPr/>
          </p:nvGrpSpPr>
          <p:grpSpPr>
            <a:xfrm>
              <a:off x="0" y="956961"/>
              <a:ext cx="11222424" cy="2040123"/>
              <a:chOff x="0" y="0"/>
              <a:chExt cx="2216775" cy="402987"/>
            </a:xfrm>
          </p:grpSpPr>
          <p:sp>
            <p:nvSpPr>
              <p:cNvPr id="23" name="Freeform 83">
                <a:extLst>
                  <a:ext uri="{FF2B5EF4-FFF2-40B4-BE49-F238E27FC236}">
                    <a16:creationId xmlns:a16="http://schemas.microsoft.com/office/drawing/2014/main" id="{FC874EEA-2CD7-A0B9-E792-1721294596C7}"/>
                  </a:ext>
                </a:extLst>
              </p:cNvPr>
              <p:cNvSpPr/>
              <p:nvPr/>
            </p:nvSpPr>
            <p:spPr>
              <a:xfrm>
                <a:off x="0" y="0"/>
                <a:ext cx="2216775" cy="402987"/>
              </a:xfrm>
              <a:custGeom>
                <a:avLst/>
                <a:gdLst/>
                <a:ahLst/>
                <a:cxnLst/>
                <a:rect l="l" t="t" r="r" b="b"/>
                <a:pathLst>
                  <a:path w="2216775" h="402987">
                    <a:moveTo>
                      <a:pt x="0" y="0"/>
                    </a:moveTo>
                    <a:lnTo>
                      <a:pt x="2216775" y="0"/>
                    </a:lnTo>
                    <a:lnTo>
                      <a:pt x="2216775" y="402987"/>
                    </a:lnTo>
                    <a:lnTo>
                      <a:pt x="0" y="402987"/>
                    </a:lnTo>
                    <a:close/>
                  </a:path>
                </a:pathLst>
              </a:custGeom>
              <a:solidFill>
                <a:srgbClr val="F2F5FF"/>
              </a:solidFill>
              <a:ln w="9525" cap="sq">
                <a:solidFill>
                  <a:srgbClr val="3D456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4" name="TextBox 84">
                <a:extLst>
                  <a:ext uri="{FF2B5EF4-FFF2-40B4-BE49-F238E27FC236}">
                    <a16:creationId xmlns:a16="http://schemas.microsoft.com/office/drawing/2014/main" id="{DB6121FE-28D4-C1AA-CC82-CFE01638BA7E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16775" cy="45061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27" name="TextBox 15">
            <a:extLst>
              <a:ext uri="{FF2B5EF4-FFF2-40B4-BE49-F238E27FC236}">
                <a16:creationId xmlns:a16="http://schemas.microsoft.com/office/drawing/2014/main" id="{100015FB-2641-47BE-CD8F-BC8235835CD1}"/>
              </a:ext>
            </a:extLst>
          </p:cNvPr>
          <p:cNvSpPr txBox="1"/>
          <p:nvPr/>
        </p:nvSpPr>
        <p:spPr>
          <a:xfrm>
            <a:off x="1849678" y="7787014"/>
            <a:ext cx="2346407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피드백</a:t>
            </a:r>
            <a:endParaRPr lang="en-US" sz="3000" b="1" spc="-30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</p:spTree>
    <p:extLst>
      <p:ext uri="{BB962C8B-B14F-4D97-AF65-F5344CB8AC3E}">
        <p14:creationId xmlns:p14="http://schemas.microsoft.com/office/powerpoint/2010/main" val="16631321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69E07E4-2B0C-72E2-76FF-402C196B79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2">
            <a:extLst>
              <a:ext uri="{FF2B5EF4-FFF2-40B4-BE49-F238E27FC236}">
                <a16:creationId xmlns:a16="http://schemas.microsoft.com/office/drawing/2014/main" id="{64B240E7-C178-8A6A-2B97-CD9182156AC4}"/>
              </a:ext>
            </a:extLst>
          </p:cNvPr>
          <p:cNvSpPr txBox="1"/>
          <p:nvPr/>
        </p:nvSpPr>
        <p:spPr>
          <a:xfrm>
            <a:off x="304800" y="311784"/>
            <a:ext cx="10437803" cy="8681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altLang="ko-KR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4. </a:t>
            </a:r>
            <a:r>
              <a:rPr lang="ko-KR" alt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수행 경과</a:t>
            </a:r>
            <a:endParaRPr lang="en-US" sz="55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36" name="TextBox 15">
            <a:extLst>
              <a:ext uri="{FF2B5EF4-FFF2-40B4-BE49-F238E27FC236}">
                <a16:creationId xmlns:a16="http://schemas.microsoft.com/office/drawing/2014/main" id="{6BE4ABCA-5BAE-BCD2-ED9C-11038B8381BB}"/>
              </a:ext>
            </a:extLst>
          </p:cNvPr>
          <p:cNvSpPr txBox="1"/>
          <p:nvPr/>
        </p:nvSpPr>
        <p:spPr>
          <a:xfrm>
            <a:off x="457200" y="1790700"/>
            <a:ext cx="7543800" cy="4814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altLang="ko-KR" sz="3000" b="1" spc="-30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4-5. </a:t>
            </a:r>
            <a:r>
              <a:rPr lang="ko-KR" altLang="en-US" sz="3000" b="1" spc="-30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데이터센터 구조 및 자동화 고도화</a:t>
            </a:r>
            <a:endParaRPr lang="en-US" sz="3000" b="1" spc="-30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grpSp>
        <p:nvGrpSpPr>
          <p:cNvPr id="2" name="Group 21">
            <a:extLst>
              <a:ext uri="{FF2B5EF4-FFF2-40B4-BE49-F238E27FC236}">
                <a16:creationId xmlns:a16="http://schemas.microsoft.com/office/drawing/2014/main" id="{89F91747-0DAF-B1E2-3B03-A2145C55D9E8}"/>
              </a:ext>
            </a:extLst>
          </p:cNvPr>
          <p:cNvGrpSpPr/>
          <p:nvPr/>
        </p:nvGrpSpPr>
        <p:grpSpPr>
          <a:xfrm>
            <a:off x="457200" y="2628900"/>
            <a:ext cx="9175488" cy="2206118"/>
            <a:chOff x="0" y="0"/>
            <a:chExt cx="11275597" cy="2941491"/>
          </a:xfrm>
        </p:grpSpPr>
        <p:grpSp>
          <p:nvGrpSpPr>
            <p:cNvPr id="3" name="Group 22">
              <a:extLst>
                <a:ext uri="{FF2B5EF4-FFF2-40B4-BE49-F238E27FC236}">
                  <a16:creationId xmlns:a16="http://schemas.microsoft.com/office/drawing/2014/main" id="{62A0C298-87DB-CD9F-A0F1-AE2411B8ED97}"/>
                </a:ext>
              </a:extLst>
            </p:cNvPr>
            <p:cNvGrpSpPr/>
            <p:nvPr/>
          </p:nvGrpSpPr>
          <p:grpSpPr>
            <a:xfrm>
              <a:off x="0" y="0"/>
              <a:ext cx="5696304" cy="1235144"/>
              <a:chOff x="0" y="0"/>
              <a:chExt cx="1125196" cy="243979"/>
            </a:xfrm>
          </p:grpSpPr>
          <p:sp>
            <p:nvSpPr>
              <p:cNvPr id="7" name="Freeform 23">
                <a:extLst>
                  <a:ext uri="{FF2B5EF4-FFF2-40B4-BE49-F238E27FC236}">
                    <a16:creationId xmlns:a16="http://schemas.microsoft.com/office/drawing/2014/main" id="{FD9FA2C7-98BF-326B-C5C6-A27CB6192DB0}"/>
                  </a:ext>
                </a:extLst>
              </p:cNvPr>
              <p:cNvSpPr/>
              <p:nvPr/>
            </p:nvSpPr>
            <p:spPr>
              <a:xfrm>
                <a:off x="0" y="0"/>
                <a:ext cx="1125196" cy="243979"/>
              </a:xfrm>
              <a:custGeom>
                <a:avLst/>
                <a:gdLst/>
                <a:ahLst/>
                <a:cxnLst/>
                <a:rect l="l" t="t" r="r" b="b"/>
                <a:pathLst>
                  <a:path w="1125196" h="243979">
                    <a:moveTo>
                      <a:pt x="16309" y="0"/>
                    </a:moveTo>
                    <a:lnTo>
                      <a:pt x="1108886" y="0"/>
                    </a:lnTo>
                    <a:cubicBezTo>
                      <a:pt x="1117894" y="0"/>
                      <a:pt x="1125196" y="7302"/>
                      <a:pt x="1125196" y="16309"/>
                    </a:cubicBezTo>
                    <a:lnTo>
                      <a:pt x="1125196" y="227670"/>
                    </a:lnTo>
                    <a:cubicBezTo>
                      <a:pt x="1125196" y="231995"/>
                      <a:pt x="1123478" y="236144"/>
                      <a:pt x="1120419" y="239202"/>
                    </a:cubicBezTo>
                    <a:cubicBezTo>
                      <a:pt x="1117360" y="242261"/>
                      <a:pt x="1113212" y="243979"/>
                      <a:pt x="1108886" y="243979"/>
                    </a:cubicBezTo>
                    <a:lnTo>
                      <a:pt x="16309" y="243979"/>
                    </a:lnTo>
                    <a:cubicBezTo>
                      <a:pt x="11984" y="243979"/>
                      <a:pt x="7835" y="242261"/>
                      <a:pt x="4777" y="239202"/>
                    </a:cubicBezTo>
                    <a:cubicBezTo>
                      <a:pt x="1718" y="236144"/>
                      <a:pt x="0" y="231995"/>
                      <a:pt x="0" y="227670"/>
                    </a:cubicBezTo>
                    <a:lnTo>
                      <a:pt x="0" y="16309"/>
                    </a:lnTo>
                    <a:cubicBezTo>
                      <a:pt x="0" y="11984"/>
                      <a:pt x="1718" y="7835"/>
                      <a:pt x="4777" y="4777"/>
                    </a:cubicBezTo>
                    <a:cubicBezTo>
                      <a:pt x="7835" y="1718"/>
                      <a:pt x="11984" y="0"/>
                      <a:pt x="16309" y="0"/>
                    </a:cubicBezTo>
                    <a:close/>
                  </a:path>
                </a:pathLst>
              </a:custGeom>
              <a:solidFill>
                <a:srgbClr val="6F769C"/>
              </a:solidFill>
              <a:ln w="9525" cap="sq">
                <a:solidFill>
                  <a:srgbClr val="343D6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8" name="TextBox 24">
                <a:extLst>
                  <a:ext uri="{FF2B5EF4-FFF2-40B4-BE49-F238E27FC236}">
                    <a16:creationId xmlns:a16="http://schemas.microsoft.com/office/drawing/2014/main" id="{F95E5FD0-F432-FFCE-91CB-C361F2A7D882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125196" cy="2916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4" name="Group 25">
              <a:extLst>
                <a:ext uri="{FF2B5EF4-FFF2-40B4-BE49-F238E27FC236}">
                  <a16:creationId xmlns:a16="http://schemas.microsoft.com/office/drawing/2014/main" id="{1334907E-FF5F-7B20-5525-8C1BFBDF12D1}"/>
                </a:ext>
              </a:extLst>
            </p:cNvPr>
            <p:cNvGrpSpPr/>
            <p:nvPr/>
          </p:nvGrpSpPr>
          <p:grpSpPr>
            <a:xfrm>
              <a:off x="0" y="952357"/>
              <a:ext cx="11275597" cy="1989133"/>
              <a:chOff x="0" y="0"/>
              <a:chExt cx="2227278" cy="392915"/>
            </a:xfrm>
          </p:grpSpPr>
          <p:sp>
            <p:nvSpPr>
              <p:cNvPr id="5" name="Freeform 26">
                <a:extLst>
                  <a:ext uri="{FF2B5EF4-FFF2-40B4-BE49-F238E27FC236}">
                    <a16:creationId xmlns:a16="http://schemas.microsoft.com/office/drawing/2014/main" id="{14098F5F-68A9-A2B7-8118-172C6872A77F}"/>
                  </a:ext>
                </a:extLst>
              </p:cNvPr>
              <p:cNvSpPr/>
              <p:nvPr/>
            </p:nvSpPr>
            <p:spPr>
              <a:xfrm>
                <a:off x="0" y="0"/>
                <a:ext cx="2227278" cy="392915"/>
              </a:xfrm>
              <a:custGeom>
                <a:avLst/>
                <a:gdLst/>
                <a:ahLst/>
                <a:cxnLst/>
                <a:rect l="l" t="t" r="r" b="b"/>
                <a:pathLst>
                  <a:path w="2227278" h="392915">
                    <a:moveTo>
                      <a:pt x="0" y="0"/>
                    </a:moveTo>
                    <a:lnTo>
                      <a:pt x="2227278" y="0"/>
                    </a:lnTo>
                    <a:lnTo>
                      <a:pt x="2227278" y="392915"/>
                    </a:lnTo>
                    <a:lnTo>
                      <a:pt x="0" y="392915"/>
                    </a:lnTo>
                    <a:close/>
                  </a:path>
                </a:pathLst>
              </a:custGeom>
              <a:solidFill>
                <a:srgbClr val="F2F5FF"/>
              </a:solidFill>
              <a:ln w="9525" cap="sq">
                <a:solidFill>
                  <a:srgbClr val="3D456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6" name="TextBox 27">
                <a:extLst>
                  <a:ext uri="{FF2B5EF4-FFF2-40B4-BE49-F238E27FC236}">
                    <a16:creationId xmlns:a16="http://schemas.microsoft.com/office/drawing/2014/main" id="{C90722E4-8F0F-EB22-AF3C-D1F46166D794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27278" cy="44054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grpSp>
        <p:nvGrpSpPr>
          <p:cNvPr id="9" name="Group 78">
            <a:extLst>
              <a:ext uri="{FF2B5EF4-FFF2-40B4-BE49-F238E27FC236}">
                <a16:creationId xmlns:a16="http://schemas.microsoft.com/office/drawing/2014/main" id="{F89FE3EA-350D-AE09-A70B-32EEF8CED07E}"/>
              </a:ext>
            </a:extLst>
          </p:cNvPr>
          <p:cNvGrpSpPr/>
          <p:nvPr/>
        </p:nvGrpSpPr>
        <p:grpSpPr>
          <a:xfrm>
            <a:off x="411257" y="5194042"/>
            <a:ext cx="9108714" cy="2247813"/>
            <a:chOff x="0" y="0"/>
            <a:chExt cx="11222424" cy="2997084"/>
          </a:xfrm>
        </p:grpSpPr>
        <p:grpSp>
          <p:nvGrpSpPr>
            <p:cNvPr id="10" name="Group 79">
              <a:extLst>
                <a:ext uri="{FF2B5EF4-FFF2-40B4-BE49-F238E27FC236}">
                  <a16:creationId xmlns:a16="http://schemas.microsoft.com/office/drawing/2014/main" id="{F51E57D2-F571-7309-A9AD-460894B91C41}"/>
                </a:ext>
              </a:extLst>
            </p:cNvPr>
            <p:cNvGrpSpPr/>
            <p:nvPr/>
          </p:nvGrpSpPr>
          <p:grpSpPr>
            <a:xfrm>
              <a:off x="0" y="0"/>
              <a:ext cx="5643131" cy="1235144"/>
              <a:chOff x="0" y="0"/>
              <a:chExt cx="1114693" cy="243979"/>
            </a:xfrm>
          </p:grpSpPr>
          <p:sp>
            <p:nvSpPr>
              <p:cNvPr id="14" name="Freeform 80">
                <a:extLst>
                  <a:ext uri="{FF2B5EF4-FFF2-40B4-BE49-F238E27FC236}">
                    <a16:creationId xmlns:a16="http://schemas.microsoft.com/office/drawing/2014/main" id="{C9C7929C-0BF1-030E-FFA1-FCF7D082C604}"/>
                  </a:ext>
                </a:extLst>
              </p:cNvPr>
              <p:cNvSpPr/>
              <p:nvPr/>
            </p:nvSpPr>
            <p:spPr>
              <a:xfrm>
                <a:off x="0" y="0"/>
                <a:ext cx="1114693" cy="243979"/>
              </a:xfrm>
              <a:custGeom>
                <a:avLst/>
                <a:gdLst/>
                <a:ahLst/>
                <a:cxnLst/>
                <a:rect l="l" t="t" r="r" b="b"/>
                <a:pathLst>
                  <a:path w="1114693" h="243979">
                    <a:moveTo>
                      <a:pt x="16463" y="0"/>
                    </a:moveTo>
                    <a:lnTo>
                      <a:pt x="1098229" y="0"/>
                    </a:lnTo>
                    <a:cubicBezTo>
                      <a:pt x="1102596" y="0"/>
                      <a:pt x="1106783" y="1734"/>
                      <a:pt x="1109871" y="4822"/>
                    </a:cubicBezTo>
                    <a:cubicBezTo>
                      <a:pt x="1112958" y="7909"/>
                      <a:pt x="1114693" y="12097"/>
                      <a:pt x="1114693" y="16463"/>
                    </a:cubicBezTo>
                    <a:lnTo>
                      <a:pt x="1114693" y="227516"/>
                    </a:lnTo>
                    <a:cubicBezTo>
                      <a:pt x="1114693" y="236608"/>
                      <a:pt x="1107322" y="243979"/>
                      <a:pt x="1098229" y="243979"/>
                    </a:cubicBezTo>
                    <a:lnTo>
                      <a:pt x="16463" y="243979"/>
                    </a:lnTo>
                    <a:cubicBezTo>
                      <a:pt x="12097" y="243979"/>
                      <a:pt x="7909" y="242245"/>
                      <a:pt x="4822" y="239157"/>
                    </a:cubicBezTo>
                    <a:cubicBezTo>
                      <a:pt x="1734" y="236070"/>
                      <a:pt x="0" y="231882"/>
                      <a:pt x="0" y="227516"/>
                    </a:cubicBezTo>
                    <a:lnTo>
                      <a:pt x="0" y="16463"/>
                    </a:lnTo>
                    <a:cubicBezTo>
                      <a:pt x="0" y="12097"/>
                      <a:pt x="1734" y="7909"/>
                      <a:pt x="4822" y="4822"/>
                    </a:cubicBezTo>
                    <a:cubicBezTo>
                      <a:pt x="7909" y="1734"/>
                      <a:pt x="12097" y="0"/>
                      <a:pt x="16463" y="0"/>
                    </a:cubicBezTo>
                    <a:close/>
                  </a:path>
                </a:pathLst>
              </a:custGeom>
              <a:solidFill>
                <a:srgbClr val="6F769C"/>
              </a:solidFill>
              <a:ln w="9525" cap="sq">
                <a:solidFill>
                  <a:srgbClr val="343D6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5" name="TextBox 81">
                <a:extLst>
                  <a:ext uri="{FF2B5EF4-FFF2-40B4-BE49-F238E27FC236}">
                    <a16:creationId xmlns:a16="http://schemas.microsoft.com/office/drawing/2014/main" id="{2895AEB1-ECA4-6B7C-5409-958146B6D40C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114693" cy="2916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1" name="Group 82">
              <a:extLst>
                <a:ext uri="{FF2B5EF4-FFF2-40B4-BE49-F238E27FC236}">
                  <a16:creationId xmlns:a16="http://schemas.microsoft.com/office/drawing/2014/main" id="{94A82141-1501-3CED-05FE-A4BE8074F9C6}"/>
                </a:ext>
              </a:extLst>
            </p:cNvPr>
            <p:cNvGrpSpPr/>
            <p:nvPr/>
          </p:nvGrpSpPr>
          <p:grpSpPr>
            <a:xfrm>
              <a:off x="0" y="956961"/>
              <a:ext cx="11222424" cy="2040123"/>
              <a:chOff x="0" y="0"/>
              <a:chExt cx="2216775" cy="402987"/>
            </a:xfrm>
          </p:grpSpPr>
          <p:sp>
            <p:nvSpPr>
              <p:cNvPr id="12" name="Freeform 83">
                <a:extLst>
                  <a:ext uri="{FF2B5EF4-FFF2-40B4-BE49-F238E27FC236}">
                    <a16:creationId xmlns:a16="http://schemas.microsoft.com/office/drawing/2014/main" id="{BA5B107F-8B11-73A3-0563-834E08AFBC37}"/>
                  </a:ext>
                </a:extLst>
              </p:cNvPr>
              <p:cNvSpPr/>
              <p:nvPr/>
            </p:nvSpPr>
            <p:spPr>
              <a:xfrm>
                <a:off x="0" y="0"/>
                <a:ext cx="2216775" cy="402987"/>
              </a:xfrm>
              <a:custGeom>
                <a:avLst/>
                <a:gdLst/>
                <a:ahLst/>
                <a:cxnLst/>
                <a:rect l="l" t="t" r="r" b="b"/>
                <a:pathLst>
                  <a:path w="2216775" h="402987">
                    <a:moveTo>
                      <a:pt x="0" y="0"/>
                    </a:moveTo>
                    <a:lnTo>
                      <a:pt x="2216775" y="0"/>
                    </a:lnTo>
                    <a:lnTo>
                      <a:pt x="2216775" y="402987"/>
                    </a:lnTo>
                    <a:lnTo>
                      <a:pt x="0" y="402987"/>
                    </a:lnTo>
                    <a:close/>
                  </a:path>
                </a:pathLst>
              </a:custGeom>
              <a:solidFill>
                <a:srgbClr val="F2F5FF"/>
              </a:solidFill>
              <a:ln w="9525" cap="sq">
                <a:solidFill>
                  <a:srgbClr val="3D456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3" name="TextBox 84">
                <a:extLst>
                  <a:ext uri="{FF2B5EF4-FFF2-40B4-BE49-F238E27FC236}">
                    <a16:creationId xmlns:a16="http://schemas.microsoft.com/office/drawing/2014/main" id="{2793306D-C5A7-5AE0-FD67-82E5DCE042E0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16775" cy="45061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0118228C-1B9C-08F1-F915-46767C614402}"/>
              </a:ext>
            </a:extLst>
          </p:cNvPr>
          <p:cNvSpPr txBox="1"/>
          <p:nvPr/>
        </p:nvSpPr>
        <p:spPr>
          <a:xfrm>
            <a:off x="1784088" y="2736500"/>
            <a:ext cx="2346407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기술  구성</a:t>
            </a:r>
            <a:endParaRPr lang="en-US" sz="3000" b="1" spc="-30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7" name="TextBox 20">
            <a:extLst>
              <a:ext uri="{FF2B5EF4-FFF2-40B4-BE49-F238E27FC236}">
                <a16:creationId xmlns:a16="http://schemas.microsoft.com/office/drawing/2014/main" id="{626103EF-E73E-EB89-290C-8B7E704FB35A}"/>
              </a:ext>
            </a:extLst>
          </p:cNvPr>
          <p:cNvSpPr txBox="1"/>
          <p:nvPr/>
        </p:nvSpPr>
        <p:spPr>
          <a:xfrm>
            <a:off x="423449" y="6249892"/>
            <a:ext cx="8976813" cy="4251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endParaRPr lang="en-US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8" name="TextBox 20">
            <a:extLst>
              <a:ext uri="{FF2B5EF4-FFF2-40B4-BE49-F238E27FC236}">
                <a16:creationId xmlns:a16="http://schemas.microsoft.com/office/drawing/2014/main" id="{A6BFD13B-65A5-D6D9-C57B-47FA6AFBC536}"/>
              </a:ext>
            </a:extLst>
          </p:cNvPr>
          <p:cNvSpPr txBox="1"/>
          <p:nvPr/>
        </p:nvSpPr>
        <p:spPr>
          <a:xfrm>
            <a:off x="555350" y="3488276"/>
            <a:ext cx="8976813" cy="8740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리눅스 서버 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NIC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구성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: </a:t>
            </a:r>
          </a:p>
          <a:p>
            <a:pPr algn="ctr">
              <a:lnSpc>
                <a:spcPts val="3499"/>
              </a:lnSpc>
            </a:pP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스위치 이중화</a:t>
            </a:r>
            <a:endParaRPr lang="en-US" altLang="ko-KR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9" name="TextBox 15">
            <a:extLst>
              <a:ext uri="{FF2B5EF4-FFF2-40B4-BE49-F238E27FC236}">
                <a16:creationId xmlns:a16="http://schemas.microsoft.com/office/drawing/2014/main" id="{A2594C50-2B3D-0430-FF46-1E9D7905DE65}"/>
              </a:ext>
            </a:extLst>
          </p:cNvPr>
          <p:cNvSpPr txBox="1"/>
          <p:nvPr/>
        </p:nvSpPr>
        <p:spPr>
          <a:xfrm>
            <a:off x="1823771" y="5304116"/>
            <a:ext cx="2346407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결과</a:t>
            </a:r>
            <a:endParaRPr lang="en-US" sz="3000" b="1" spc="-30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grpSp>
        <p:nvGrpSpPr>
          <p:cNvPr id="20" name="Group 78">
            <a:extLst>
              <a:ext uri="{FF2B5EF4-FFF2-40B4-BE49-F238E27FC236}">
                <a16:creationId xmlns:a16="http://schemas.microsoft.com/office/drawing/2014/main" id="{C24D2F4D-7D55-9745-7293-93E2C9EE751C}"/>
              </a:ext>
            </a:extLst>
          </p:cNvPr>
          <p:cNvGrpSpPr/>
          <p:nvPr/>
        </p:nvGrpSpPr>
        <p:grpSpPr>
          <a:xfrm>
            <a:off x="437164" y="7676940"/>
            <a:ext cx="9108714" cy="2247813"/>
            <a:chOff x="0" y="0"/>
            <a:chExt cx="11222424" cy="2997084"/>
          </a:xfrm>
        </p:grpSpPr>
        <p:grpSp>
          <p:nvGrpSpPr>
            <p:cNvPr id="21" name="Group 79">
              <a:extLst>
                <a:ext uri="{FF2B5EF4-FFF2-40B4-BE49-F238E27FC236}">
                  <a16:creationId xmlns:a16="http://schemas.microsoft.com/office/drawing/2014/main" id="{4F165517-2858-EB5B-477D-63F46861FBFC}"/>
                </a:ext>
              </a:extLst>
            </p:cNvPr>
            <p:cNvGrpSpPr/>
            <p:nvPr/>
          </p:nvGrpSpPr>
          <p:grpSpPr>
            <a:xfrm>
              <a:off x="0" y="0"/>
              <a:ext cx="5643131" cy="1235144"/>
              <a:chOff x="0" y="0"/>
              <a:chExt cx="1114693" cy="243979"/>
            </a:xfrm>
          </p:grpSpPr>
          <p:sp>
            <p:nvSpPr>
              <p:cNvPr id="25" name="Freeform 80">
                <a:extLst>
                  <a:ext uri="{FF2B5EF4-FFF2-40B4-BE49-F238E27FC236}">
                    <a16:creationId xmlns:a16="http://schemas.microsoft.com/office/drawing/2014/main" id="{CAC85195-EE87-ADB5-B88A-49468B86C59F}"/>
                  </a:ext>
                </a:extLst>
              </p:cNvPr>
              <p:cNvSpPr/>
              <p:nvPr/>
            </p:nvSpPr>
            <p:spPr>
              <a:xfrm>
                <a:off x="0" y="0"/>
                <a:ext cx="1114693" cy="243979"/>
              </a:xfrm>
              <a:custGeom>
                <a:avLst/>
                <a:gdLst/>
                <a:ahLst/>
                <a:cxnLst/>
                <a:rect l="l" t="t" r="r" b="b"/>
                <a:pathLst>
                  <a:path w="1114693" h="243979">
                    <a:moveTo>
                      <a:pt x="16463" y="0"/>
                    </a:moveTo>
                    <a:lnTo>
                      <a:pt x="1098229" y="0"/>
                    </a:lnTo>
                    <a:cubicBezTo>
                      <a:pt x="1102596" y="0"/>
                      <a:pt x="1106783" y="1734"/>
                      <a:pt x="1109871" y="4822"/>
                    </a:cubicBezTo>
                    <a:cubicBezTo>
                      <a:pt x="1112958" y="7909"/>
                      <a:pt x="1114693" y="12097"/>
                      <a:pt x="1114693" y="16463"/>
                    </a:cubicBezTo>
                    <a:lnTo>
                      <a:pt x="1114693" y="227516"/>
                    </a:lnTo>
                    <a:cubicBezTo>
                      <a:pt x="1114693" y="236608"/>
                      <a:pt x="1107322" y="243979"/>
                      <a:pt x="1098229" y="243979"/>
                    </a:cubicBezTo>
                    <a:lnTo>
                      <a:pt x="16463" y="243979"/>
                    </a:lnTo>
                    <a:cubicBezTo>
                      <a:pt x="12097" y="243979"/>
                      <a:pt x="7909" y="242245"/>
                      <a:pt x="4822" y="239157"/>
                    </a:cubicBezTo>
                    <a:cubicBezTo>
                      <a:pt x="1734" y="236070"/>
                      <a:pt x="0" y="231882"/>
                      <a:pt x="0" y="227516"/>
                    </a:cubicBezTo>
                    <a:lnTo>
                      <a:pt x="0" y="16463"/>
                    </a:lnTo>
                    <a:cubicBezTo>
                      <a:pt x="0" y="12097"/>
                      <a:pt x="1734" y="7909"/>
                      <a:pt x="4822" y="4822"/>
                    </a:cubicBezTo>
                    <a:cubicBezTo>
                      <a:pt x="7909" y="1734"/>
                      <a:pt x="12097" y="0"/>
                      <a:pt x="16463" y="0"/>
                    </a:cubicBezTo>
                    <a:close/>
                  </a:path>
                </a:pathLst>
              </a:custGeom>
              <a:solidFill>
                <a:srgbClr val="6F769C"/>
              </a:solidFill>
              <a:ln w="9525" cap="sq">
                <a:solidFill>
                  <a:srgbClr val="343D6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6" name="TextBox 81">
                <a:extLst>
                  <a:ext uri="{FF2B5EF4-FFF2-40B4-BE49-F238E27FC236}">
                    <a16:creationId xmlns:a16="http://schemas.microsoft.com/office/drawing/2014/main" id="{09ED8CA3-0D0F-D00E-3930-F5850C170B94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114693" cy="2916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22" name="Group 82">
              <a:extLst>
                <a:ext uri="{FF2B5EF4-FFF2-40B4-BE49-F238E27FC236}">
                  <a16:creationId xmlns:a16="http://schemas.microsoft.com/office/drawing/2014/main" id="{BA8F0199-446C-135D-6A39-3E6028C1289F}"/>
                </a:ext>
              </a:extLst>
            </p:cNvPr>
            <p:cNvGrpSpPr/>
            <p:nvPr/>
          </p:nvGrpSpPr>
          <p:grpSpPr>
            <a:xfrm>
              <a:off x="0" y="956961"/>
              <a:ext cx="11222424" cy="2040123"/>
              <a:chOff x="0" y="0"/>
              <a:chExt cx="2216775" cy="402987"/>
            </a:xfrm>
          </p:grpSpPr>
          <p:sp>
            <p:nvSpPr>
              <p:cNvPr id="23" name="Freeform 83">
                <a:extLst>
                  <a:ext uri="{FF2B5EF4-FFF2-40B4-BE49-F238E27FC236}">
                    <a16:creationId xmlns:a16="http://schemas.microsoft.com/office/drawing/2014/main" id="{3B24C651-20C3-D5CC-8419-7B75FCEA45D0}"/>
                  </a:ext>
                </a:extLst>
              </p:cNvPr>
              <p:cNvSpPr/>
              <p:nvPr/>
            </p:nvSpPr>
            <p:spPr>
              <a:xfrm>
                <a:off x="0" y="0"/>
                <a:ext cx="2216775" cy="402987"/>
              </a:xfrm>
              <a:custGeom>
                <a:avLst/>
                <a:gdLst/>
                <a:ahLst/>
                <a:cxnLst/>
                <a:rect l="l" t="t" r="r" b="b"/>
                <a:pathLst>
                  <a:path w="2216775" h="402987">
                    <a:moveTo>
                      <a:pt x="0" y="0"/>
                    </a:moveTo>
                    <a:lnTo>
                      <a:pt x="2216775" y="0"/>
                    </a:lnTo>
                    <a:lnTo>
                      <a:pt x="2216775" y="402987"/>
                    </a:lnTo>
                    <a:lnTo>
                      <a:pt x="0" y="402987"/>
                    </a:lnTo>
                    <a:close/>
                  </a:path>
                </a:pathLst>
              </a:custGeom>
              <a:solidFill>
                <a:srgbClr val="F2F5FF"/>
              </a:solidFill>
              <a:ln w="9525" cap="sq">
                <a:solidFill>
                  <a:srgbClr val="3D456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4" name="TextBox 84">
                <a:extLst>
                  <a:ext uri="{FF2B5EF4-FFF2-40B4-BE49-F238E27FC236}">
                    <a16:creationId xmlns:a16="http://schemas.microsoft.com/office/drawing/2014/main" id="{999BD3E4-8C26-2FC8-3FF7-61917A1F645D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16775" cy="45061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27" name="TextBox 15">
            <a:extLst>
              <a:ext uri="{FF2B5EF4-FFF2-40B4-BE49-F238E27FC236}">
                <a16:creationId xmlns:a16="http://schemas.microsoft.com/office/drawing/2014/main" id="{F94730E9-7120-58F6-76EA-CD4ADCC4E689}"/>
              </a:ext>
            </a:extLst>
          </p:cNvPr>
          <p:cNvSpPr txBox="1"/>
          <p:nvPr/>
        </p:nvSpPr>
        <p:spPr>
          <a:xfrm>
            <a:off x="1849678" y="7787014"/>
            <a:ext cx="2346407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피드백</a:t>
            </a:r>
            <a:endParaRPr lang="en-US" sz="3000" b="1" spc="-30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8" name="TextBox 20">
            <a:extLst>
              <a:ext uri="{FF2B5EF4-FFF2-40B4-BE49-F238E27FC236}">
                <a16:creationId xmlns:a16="http://schemas.microsoft.com/office/drawing/2014/main" id="{6E7288D5-1C3D-D570-EDA6-CF5EAE5CA340}"/>
              </a:ext>
            </a:extLst>
          </p:cNvPr>
          <p:cNvSpPr txBox="1"/>
          <p:nvPr/>
        </p:nvSpPr>
        <p:spPr>
          <a:xfrm>
            <a:off x="300318" y="8713372"/>
            <a:ext cx="8976813" cy="4251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NSX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연동 가능성 고려</a:t>
            </a:r>
            <a:endParaRPr lang="en-US" altLang="ko-KR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</p:spTree>
    <p:extLst>
      <p:ext uri="{BB962C8B-B14F-4D97-AF65-F5344CB8AC3E}">
        <p14:creationId xmlns:p14="http://schemas.microsoft.com/office/powerpoint/2010/main" val="31864924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EBD066C-7F41-3A9A-6474-6E04047817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">
            <a:extLst>
              <a:ext uri="{FF2B5EF4-FFF2-40B4-BE49-F238E27FC236}">
                <a16:creationId xmlns:a16="http://schemas.microsoft.com/office/drawing/2014/main" id="{3BEF1D43-8EFD-424A-AD17-50B3DBD0FB5A}"/>
              </a:ext>
            </a:extLst>
          </p:cNvPr>
          <p:cNvSpPr txBox="1"/>
          <p:nvPr/>
        </p:nvSpPr>
        <p:spPr>
          <a:xfrm>
            <a:off x="304800" y="415501"/>
            <a:ext cx="14586701" cy="897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altLang="ko-KR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5</a:t>
            </a:r>
            <a:r>
              <a:rPr 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자체 평가 의견 </a:t>
            </a:r>
            <a:r>
              <a:rPr lang="en-US" altLang="ko-KR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- </a:t>
            </a:r>
            <a:r>
              <a:rPr lang="ko-KR" alt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김민재</a:t>
            </a:r>
            <a:endParaRPr lang="en-US" sz="55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990600" y="2019300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계획서에서 작성했던 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MPLS,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지역 라우팅에 대한 보안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서버 이중화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장비 로그를 활용한 시각화 모니터링을 미숙한 지식과 부족한 시간으로 구현을 못한 것이 아쉽습니다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  <a:endParaRPr lang="en-US" altLang="ko-KR" b="1" dirty="0">
              <a:solidFill>
                <a:schemeClr val="tx1"/>
              </a:solidFill>
              <a:latin typeface="Tlab 돋움 레귤러 Bold"/>
              <a:ea typeface="Tlab 돋움 레귤러 Bold"/>
              <a:sym typeface="Tlab 돋움 레귤러 Bold"/>
            </a:endParaRPr>
          </a:p>
          <a:p>
            <a:endParaRPr lang="en-US" altLang="ko-KR" b="1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그래도 학원에서 배운 대부분의 내용은 완성을 한 것 같습니다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학원에서 배운 부분에 대한 실습이 주된 프로젝트의 목표이기 때문에 전체적인 프로젝트의 완성도는 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80%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라고 평가합니다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</p:txBody>
      </p:sp>
      <p:sp>
        <p:nvSpPr>
          <p:cNvPr id="4" name="모서리가 둥근 직사각형 3"/>
          <p:cNvSpPr/>
          <p:nvPr/>
        </p:nvSpPr>
        <p:spPr>
          <a:xfrm>
            <a:off x="1447800" y="1676400"/>
            <a:ext cx="41910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완성도 평가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9448800" y="2019300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프로젝트에 있어 조장의 역할을 담당하여 팀 일정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공지사항 관리를 수행하였고 팀원들의 과업과 전체적인 프로젝트 운영을 주도하였습니다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  <a:p>
            <a:endParaRPr lang="en-US" altLang="ko-KR" b="1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이번 프로젝트는 아무래도 저도 많이 미숙한 분야의 </a:t>
            </a:r>
            <a:r>
              <a:rPr lang="ko-KR" altLang="en-US" b="1" dirty="0" err="1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프로젝트이다보니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다른 부분에 비해 일정관리에 실패하여 개인적으로는 불만족스러운 부분이 있습니다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</a:p>
          <a:p>
            <a:endParaRPr lang="en-US" altLang="ko-KR" b="1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팀원들은 전체적으로 </a:t>
            </a:r>
            <a:r>
              <a:rPr lang="ko-KR" altLang="en-US" b="1" dirty="0" err="1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한명도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누락된 인원 없이 주어진 업에 최선을 다했습니다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</a:p>
          <a:p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저와 네트워크를 담당했던 창희와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현민님 정말 고생했고 </a:t>
            </a:r>
            <a:r>
              <a:rPr lang="ko-KR" altLang="en-US" b="1" dirty="0" err="1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바쁜와중에도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충실히 맡은 바에 </a:t>
            </a:r>
            <a:r>
              <a:rPr lang="ko-KR" altLang="en-US" b="1" dirty="0" err="1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임해주신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민우님과 </a:t>
            </a:r>
            <a:r>
              <a:rPr lang="ko-KR" altLang="en-US" b="1" dirty="0" err="1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수연님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또한 고생하셨습니다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</p:txBody>
      </p:sp>
      <p:sp>
        <p:nvSpPr>
          <p:cNvPr id="8" name="모서리가 둥근 직사각형 7"/>
          <p:cNvSpPr/>
          <p:nvPr/>
        </p:nvSpPr>
        <p:spPr>
          <a:xfrm>
            <a:off x="9906000" y="1676400"/>
            <a:ext cx="41148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개인 및 팀 평가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990600" y="6043385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추후에는 앞서 말한 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MPLS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로 보안 강화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서버 이중화로 안정적인 서비스 제공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장비 로그를 활용한 모니터링 자동화가 주된 추후 개선점이라고 생각합니다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  <a:p>
            <a:pPr algn="ctr"/>
            <a:endParaRPr lang="en-US" altLang="ko-KR" b="1" dirty="0">
              <a:solidFill>
                <a:schemeClr val="tx1"/>
              </a:solidFill>
              <a:latin typeface="Tlab 돋움 레귤러 Bold"/>
              <a:ea typeface="Tlab 돋움 레귤러 Bold"/>
              <a:sym typeface="Tlab 돋움 레귤러 Bold"/>
            </a:endParaRPr>
          </a:p>
          <a:p>
            <a:pPr algn="ctr"/>
            <a:r>
              <a:rPr lang="ko-KR" altLang="en-US" b="1" dirty="0" err="1">
                <a:solidFill>
                  <a:schemeClr val="tx1"/>
                </a:solidFill>
                <a:latin typeface="Tlab 돋움 레귤러 Bold"/>
                <a:ea typeface="Tlab 돋움 레귤러 Bold"/>
                <a:sym typeface="Tlab 돋움 레귤러 Bold"/>
              </a:rPr>
              <a:t>보완사항으론는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sym typeface="Tlab 돋움 레귤러 Bold"/>
              </a:rPr>
              <a:t> </a:t>
            </a:r>
            <a:r>
              <a:rPr lang="en-US" altLang="ko-KR" b="1" dirty="0" err="1">
                <a:solidFill>
                  <a:schemeClr val="tx1"/>
                </a:solidFill>
                <a:latin typeface="Tlab 돋움 레귤러 Bold"/>
                <a:ea typeface="Tlab 돋움 레귤러 Bold"/>
                <a:sym typeface="Tlab 돋움 레귤러 Bold"/>
              </a:rPr>
              <a:t>IPSec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sym typeface="Tlab 돋움 레귤러 Bold"/>
              </a:rPr>
              <a:t>으로 연결된 각 지사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sym typeface="Tlab 돋움 레귤러 Bold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sym typeface="Tlab 돋움 레귤러 Bold"/>
              </a:rPr>
              <a:t>본사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sym typeface="Tlab 돋움 레귤러 Bold"/>
              </a:rPr>
              <a:t>, Data Center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sym typeface="Tlab 돋움 레귤러 Bold"/>
              </a:rPr>
              <a:t>에 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sym typeface="Tlab 돋움 레귤러 Bold"/>
              </a:rPr>
              <a:t>NAT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sym typeface="Tlab 돋움 레귤러 Bold"/>
              </a:rPr>
              <a:t>를 설정하여 좀 더 보안을 강화하는 방법을 생각해볼 수 있습니다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sym typeface="Tlab 돋움 레귤러 Bold"/>
              </a:rPr>
              <a:t>.</a:t>
            </a:r>
            <a:endParaRPr lang="ko-KR" altLang="en-US" dirty="0"/>
          </a:p>
        </p:txBody>
      </p:sp>
      <p:sp>
        <p:nvSpPr>
          <p:cNvPr id="10" name="모서리가 둥근 직사각형 9"/>
          <p:cNvSpPr/>
          <p:nvPr/>
        </p:nvSpPr>
        <p:spPr>
          <a:xfrm>
            <a:off x="1447800" y="5700485"/>
            <a:ext cx="41910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결과물 추후 개선점</a:t>
            </a:r>
            <a:r>
              <a:rPr lang="en-US" altLang="ko-KR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 err="1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보완사항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9448800" y="6043385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팀의 </a:t>
            </a:r>
            <a:r>
              <a:rPr lang="ko-KR" altLang="en-US" b="1" dirty="0" err="1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역할적인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부분에서는 </a:t>
            </a:r>
            <a:r>
              <a:rPr lang="ko-KR" altLang="en-US" b="1" dirty="0" err="1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조장으로서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프로젝트를 하나 이끄는데 정말 많은 에너지가 소비된다는 것을 느꼈습니다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무엇보다 이런 수고를 덜기 위해서는 사전 계획이 철저해야 한다는 것도 깨달았습니다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  <a:p>
            <a:endParaRPr lang="en-US" altLang="ko-KR" b="1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토폴로지를 팀원들과 상의해서 설계하고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구성하고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 err="1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태스트를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하면서 기존에 몰랐던 내용도 </a:t>
            </a:r>
            <a:r>
              <a:rPr lang="ko-KR" altLang="en-US" b="1" dirty="0" err="1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알게되고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무엇보다 기존에 내용을 확실하게 알 수 있는 좋은 경험이었습니다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</p:txBody>
      </p:sp>
      <p:sp>
        <p:nvSpPr>
          <p:cNvPr id="12" name="모서리가 둥근 직사각형 11"/>
          <p:cNvSpPr/>
          <p:nvPr/>
        </p:nvSpPr>
        <p:spPr>
          <a:xfrm>
            <a:off x="9906000" y="5700485"/>
            <a:ext cx="41148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느낀 점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72859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/>
          <p:cNvSpPr txBox="1"/>
          <p:nvPr/>
        </p:nvSpPr>
        <p:spPr>
          <a:xfrm>
            <a:off x="1303971" y="1130583"/>
            <a:ext cx="4219724" cy="11207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99"/>
              </a:lnSpc>
            </a:pPr>
            <a:r>
              <a:rPr lang="en-US" sz="8000" b="1" spc="-254" dirty="0">
                <a:solidFill>
                  <a:srgbClr val="4A60DD"/>
                </a:solidFill>
                <a:latin typeface="Cabin Bold"/>
                <a:ea typeface="Cabin Bold"/>
                <a:cs typeface="Cabin Bold"/>
                <a:sym typeface="Cabin Bold"/>
              </a:rPr>
              <a:t>Contents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03971" y="2740427"/>
            <a:ext cx="552818" cy="1141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891"/>
              </a:lnSpc>
            </a:pPr>
            <a:r>
              <a:rPr lang="en-US" sz="3200" b="1" spc="117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1.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03971" y="3923066"/>
            <a:ext cx="552818" cy="1141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891"/>
              </a:lnSpc>
            </a:pPr>
            <a:r>
              <a:rPr lang="en-US" sz="3200" b="1" spc="117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2.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03971" y="5148939"/>
            <a:ext cx="552818" cy="1141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891"/>
              </a:lnSpc>
            </a:pPr>
            <a:r>
              <a:rPr lang="en-US" sz="3200" b="1" spc="117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3.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03971" y="6370230"/>
            <a:ext cx="552818" cy="1141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891"/>
              </a:lnSpc>
            </a:pPr>
            <a:r>
              <a:rPr lang="en-US" sz="3200" b="1" spc="117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4.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303971" y="7606956"/>
            <a:ext cx="552818" cy="1141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891"/>
              </a:lnSpc>
            </a:pPr>
            <a:r>
              <a:rPr lang="en-US" sz="3200" b="1" spc="117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5.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2085389" y="2717073"/>
            <a:ext cx="5403203" cy="1141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891"/>
              </a:lnSpc>
            </a:pPr>
            <a:r>
              <a:rPr lang="en-US" sz="3200" b="1" dirty="0" err="1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</a:t>
            </a:r>
            <a:r>
              <a:rPr lang="en-US" sz="3200" b="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ko-KR" altLang="en-US" sz="3200" b="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개요</a:t>
            </a:r>
            <a:endParaRPr lang="en-US" sz="3200" b="1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2085389" y="3923066"/>
            <a:ext cx="5403203" cy="1141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891"/>
              </a:lnSpc>
            </a:pPr>
            <a:r>
              <a:rPr lang="ko-KR" altLang="en-US" sz="3200" b="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팀 구성 및 역할</a:t>
            </a:r>
            <a:endParaRPr lang="en-US" sz="3200" b="1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2085389" y="5160936"/>
            <a:ext cx="6449011" cy="11413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891"/>
              </a:lnSpc>
            </a:pPr>
            <a:r>
              <a:rPr lang="en-US" sz="3200" b="1" dirty="0" err="1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</a:t>
            </a:r>
            <a:r>
              <a:rPr lang="en-US" sz="3200" b="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ko-KR" altLang="en-US" sz="3200" b="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수행 절차 및 방법</a:t>
            </a:r>
            <a:endParaRPr lang="en-US" sz="3200" b="1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2085389" y="6370230"/>
            <a:ext cx="5403203" cy="1141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891"/>
              </a:lnSpc>
            </a:pPr>
            <a:r>
              <a:rPr lang="ko-KR" altLang="en-US" sz="3200" b="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수행 경과</a:t>
            </a:r>
            <a:endParaRPr lang="en-US" sz="3200" b="1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2085389" y="7606956"/>
            <a:ext cx="5403203" cy="1141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891"/>
              </a:lnSpc>
            </a:pPr>
            <a:r>
              <a:rPr lang="ko-KR" altLang="en-US" sz="3200" b="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자체 평가 의견</a:t>
            </a:r>
            <a:endParaRPr lang="en-US" sz="3200" b="1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BD066C-7F41-3A9A-6474-6E04047817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">
            <a:extLst>
              <a:ext uri="{FF2B5EF4-FFF2-40B4-BE49-F238E27FC236}">
                <a16:creationId xmlns:a16="http://schemas.microsoft.com/office/drawing/2014/main" id="{3BEF1D43-8EFD-424A-AD17-50B3DBD0FB5A}"/>
              </a:ext>
            </a:extLst>
          </p:cNvPr>
          <p:cNvSpPr txBox="1"/>
          <p:nvPr/>
        </p:nvSpPr>
        <p:spPr>
          <a:xfrm>
            <a:off x="304800" y="415501"/>
            <a:ext cx="14586701" cy="897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altLang="ko-KR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5</a:t>
            </a:r>
            <a:r>
              <a:rPr 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자체 평가 의견 </a:t>
            </a:r>
            <a:r>
              <a:rPr lang="en-US" altLang="ko-KR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- </a:t>
            </a:r>
            <a:r>
              <a:rPr lang="ko-KR" alt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김현민</a:t>
            </a:r>
            <a:endParaRPr lang="en-US" sz="55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990600" y="2019300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수업에서 배운 기술들을 복습하고 적용하면서</a:t>
            </a:r>
            <a:r>
              <a:rPr lang="en-US" altLang="ko-KR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전반적으로 과제를 충실히 수행했다고 </a:t>
            </a:r>
            <a:r>
              <a:rPr lang="ko-KR" altLang="en-US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생각합니다</a:t>
            </a:r>
            <a:r>
              <a:rPr lang="en-US" altLang="ko-KR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. </a:t>
            </a:r>
            <a:r>
              <a:rPr lang="ko-KR" altLang="en-US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다만</a:t>
            </a:r>
            <a:r>
              <a:rPr lang="en-US" altLang="ko-KR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가상화 프로그램의 제약과 처음 접하는 기술들에 적응하는 데 시간이 다소 소요되어</a:t>
            </a:r>
            <a:r>
              <a:rPr lang="en-US" altLang="ko-KR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전체 완성도는 약 </a:t>
            </a:r>
            <a:r>
              <a:rPr lang="en-US" altLang="ko-KR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80% </a:t>
            </a:r>
            <a:r>
              <a:rPr lang="ko-KR" altLang="en-US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정도로 평가합니다</a:t>
            </a:r>
            <a:r>
              <a:rPr lang="en-US" altLang="ko-KR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Tlab 돋움 레귤러 Bold" panose="020B0600000101010101" charset="-127"/>
              <a:ea typeface="Tlab 돋움 레귤러 Bold" panose="020B0600000101010101" charset="-127"/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1447800" y="1676400"/>
            <a:ext cx="4191000" cy="746761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완성도 평가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9448800" y="2019300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팀원 간 의사소통이 </a:t>
            </a:r>
            <a:r>
              <a:rPr lang="ko-KR" altLang="en-US" b="1" dirty="0" err="1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원활했고</a:t>
            </a:r>
            <a:r>
              <a:rPr lang="en-US" altLang="ko-KR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서로의 의견을 존중하며 조율하는 분위기 속에서 프로젝트를 진행할 수 있었습니다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. </a:t>
            </a:r>
            <a:r>
              <a:rPr lang="ko-KR" altLang="en-US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수업에서 배웠지만 기억이 흐릿했던 부분들이 생각보다 많아</a:t>
            </a:r>
            <a:r>
              <a:rPr lang="en-US" altLang="ko-KR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사전에 더 충분한 복습을 하지 못한 점이 아쉬움으로 남습니다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. </a:t>
            </a:r>
            <a:r>
              <a:rPr lang="ko-KR" altLang="en-US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팀원들은 각자 열정적으로 임했고</a:t>
            </a:r>
            <a:r>
              <a:rPr lang="en-US" altLang="ko-KR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잘 모르는 부분은 함께 고민하며 문제를 해결해 나가는 모습이 특히 인상 깊었습니다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.</a:t>
            </a:r>
          </a:p>
        </p:txBody>
      </p:sp>
      <p:sp>
        <p:nvSpPr>
          <p:cNvPr id="8" name="모서리가 둥근 직사각형 7"/>
          <p:cNvSpPr/>
          <p:nvPr/>
        </p:nvSpPr>
        <p:spPr>
          <a:xfrm>
            <a:off x="9906000" y="1676400"/>
            <a:ext cx="4114800" cy="746761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개인 및 팀 평가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990600" y="6043385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재분배</a:t>
            </a:r>
            <a:r>
              <a:rPr lang="en-US" altLang="ko-KR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(Redistribution) </a:t>
            </a:r>
            <a:r>
              <a:rPr lang="ko-KR" altLang="en-US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구간에서 </a:t>
            </a:r>
            <a:r>
              <a:rPr lang="en-US" altLang="ko-KR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route-map</a:t>
            </a:r>
            <a:r>
              <a:rPr lang="ko-KR" altLang="en-US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과 </a:t>
            </a:r>
            <a:r>
              <a:rPr lang="en-US" altLang="ko-KR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prefix-list</a:t>
            </a:r>
            <a:r>
              <a:rPr lang="ko-KR" altLang="en-US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를 적용하려 했으나</a:t>
            </a:r>
            <a:r>
              <a:rPr lang="en-US" altLang="ko-KR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일부 설정이 의도대로 동작하지 않아 아쉬움이 남습니다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. </a:t>
            </a:r>
            <a:r>
              <a:rPr lang="ko-KR" altLang="en-US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추후 시간적 여유가 주어진다면 이 부분을 보완하여 전체적인 완성도를 더욱 높이고 싶습니다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.</a:t>
            </a:r>
            <a:endParaRPr lang="ko-KR" altLang="en-US" b="1" dirty="0">
              <a:solidFill>
                <a:schemeClr val="tx1"/>
              </a:solidFill>
              <a:latin typeface="Tlab 돋움 레귤러 Bold" panose="020B0600000101010101" charset="-127"/>
              <a:ea typeface="Tlab 돋움 레귤러 Bold" panose="020B0600000101010101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1447800" y="5700485"/>
            <a:ext cx="4191000" cy="746761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결과물 추후 개선점</a:t>
            </a:r>
            <a:r>
              <a:rPr lang="en-US" altLang="ko-KR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 err="1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보완사항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9448800" y="6043385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이번 프로젝트를 통해 협업의 중요성을 다시금 체감할 수 있었고</a:t>
            </a:r>
            <a:r>
              <a:rPr lang="en-US" altLang="ko-KR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다음에는 보다 계획적이고 체계적인 접근이 필요하다는 점을 느꼈습니다</a:t>
            </a:r>
            <a:r>
              <a:rPr lang="en-US" altLang="ko-KR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. </a:t>
            </a:r>
            <a:r>
              <a:rPr lang="ko-KR" altLang="en-US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수업에서 배운 내용을 복습하는 동시에</a:t>
            </a:r>
            <a:r>
              <a:rPr lang="en-US" altLang="ko-KR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실무에 가까운 심화 내용을 경험할 수 있었던 의미 있는 프로젝트였습니다</a:t>
            </a:r>
            <a:r>
              <a:rPr lang="en-US" altLang="ko-KR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Tlab 돋움 레귤러 Bold" panose="020B0600000101010101" charset="-127"/>
              <a:ea typeface="Tlab 돋움 레귤러 Bold" panose="020B0600000101010101" charset="-127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9906000" y="5700485"/>
            <a:ext cx="4114800" cy="746761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느낀 점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1195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BD066C-7F41-3A9A-6474-6E04047817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">
            <a:extLst>
              <a:ext uri="{FF2B5EF4-FFF2-40B4-BE49-F238E27FC236}">
                <a16:creationId xmlns:a16="http://schemas.microsoft.com/office/drawing/2014/main" id="{3BEF1D43-8EFD-424A-AD17-50B3DBD0FB5A}"/>
              </a:ext>
            </a:extLst>
          </p:cNvPr>
          <p:cNvSpPr txBox="1"/>
          <p:nvPr/>
        </p:nvSpPr>
        <p:spPr>
          <a:xfrm>
            <a:off x="304800" y="415501"/>
            <a:ext cx="14586701" cy="897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altLang="ko-KR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5</a:t>
            </a:r>
            <a:r>
              <a:rPr 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자체 평가 의견 </a:t>
            </a:r>
            <a:r>
              <a:rPr lang="en-US" altLang="ko-KR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- </a:t>
            </a:r>
            <a:r>
              <a:rPr lang="ko-KR" alt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이창희</a:t>
            </a:r>
            <a:endParaRPr lang="en-US" sz="55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990600" y="2019300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기본적으로 우리가 배웠던 것들은 대부분 활용했으나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아직 배우지 못한 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MPLS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나 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bonding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을 통한 서버 이중화 등의 기능 구현을 희망했습니다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  <a:p>
            <a:endParaRPr lang="en-US" altLang="ko-KR" b="1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그러나 계속된 계획 수정과 차질로 인해 구현하지 못한 점이 아쉬웠습니다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  <a:p>
            <a:endParaRPr lang="en-US" altLang="ko-KR" b="1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새로운 기술과 프로젝트 목표에 부합하는 기술들을 적절히 조합해 완성하고 싶었지만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일부 기술이 누락되더라도 완성도는 높게 평가합니다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</p:txBody>
      </p:sp>
      <p:sp>
        <p:nvSpPr>
          <p:cNvPr id="4" name="모서리가 둥근 직사각형 3"/>
          <p:cNvSpPr/>
          <p:nvPr/>
        </p:nvSpPr>
        <p:spPr>
          <a:xfrm>
            <a:off x="1447800" y="1676400"/>
            <a:ext cx="41910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완성도 평가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9448800" y="2019300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네트워크 </a:t>
            </a:r>
            <a:r>
              <a:rPr lang="ko-KR" altLang="en-US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부분을 주도적으로 담당했으며</a:t>
            </a:r>
            <a:r>
              <a:rPr lang="en-US" altLang="ko-KR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팀장 부재 시 공지 전달 등 협력적인 역할을 수행했습니다</a:t>
            </a:r>
            <a:r>
              <a:rPr lang="en-US" altLang="ko-KR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초반에는 예상치 못한 문제가 많았고</a:t>
            </a:r>
            <a:r>
              <a:rPr lang="en-US" altLang="ko-KR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학원 실습보다 규모가 커 토폴로지 구조나 흐름</a:t>
            </a:r>
            <a:r>
              <a:rPr lang="en-US" altLang="ko-KR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(</a:t>
            </a:r>
            <a:r>
              <a:rPr lang="en" altLang="ko-KR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flow) </a:t>
            </a:r>
            <a:r>
              <a:rPr lang="ko-KR" altLang="en-US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설계에 어려움을 겪었습니다</a:t>
            </a:r>
            <a:r>
              <a:rPr lang="en-US" altLang="ko-KR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다만 네트워크 구성은 기본에 충실했다고 생각합니다</a:t>
            </a:r>
            <a:r>
              <a:rPr lang="en-US" altLang="ko-KR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  <a:p>
            <a:endParaRPr lang="en-US" altLang="ko-KR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r>
              <a:rPr lang="ko-KR" altLang="en-US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팀원들의 높은 참여도와 적극적인 태도를 높이 평가합니다</a:t>
            </a:r>
            <a:r>
              <a:rPr lang="en-US" altLang="ko-KR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누구 하나 소홀함 없이 맡은 역할을 충실히 수행했으며</a:t>
            </a:r>
            <a:r>
              <a:rPr lang="en-US" altLang="ko-KR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계획 차질이 있었음에도 오히려 더 활발히 대응했습니다</a:t>
            </a:r>
            <a:r>
              <a:rPr lang="en-US" altLang="ko-KR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모든 팀원에게 감사함과 함께 수고를 전하고 싶습니다</a:t>
            </a:r>
            <a:r>
              <a:rPr lang="en-US" altLang="ko-KR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</p:txBody>
      </p:sp>
      <p:sp>
        <p:nvSpPr>
          <p:cNvPr id="8" name="모서리가 둥근 직사각형 7"/>
          <p:cNvSpPr/>
          <p:nvPr/>
        </p:nvSpPr>
        <p:spPr>
          <a:xfrm>
            <a:off x="9906000" y="1676400"/>
            <a:ext cx="41148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개인 및 팀 평가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990600" y="6043385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먼저 개선점으로는 라우터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스위치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방화벽 등의 버전이 낮아 </a:t>
            </a:r>
            <a:r>
              <a:rPr lang="en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NAT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및 유사 기능 구현이 어려웠습니다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최신 버전 이미지가 제공됐다면 기능 구성이 수월해 시간적 여유가 더 생겼을 것입니다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  <a:p>
            <a:endParaRPr lang="en-US" altLang="ko-KR" b="1" dirty="0">
              <a:solidFill>
                <a:schemeClr val="tx1"/>
              </a:solidFill>
              <a:latin typeface="Tlab 돋움 레귤러 Bold"/>
              <a:ea typeface="Tlab 돋움 레귤러 Bold"/>
              <a:sym typeface="Tlab 돋움 레귤러 Bold"/>
            </a:endParaRPr>
          </a:p>
          <a:p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sym typeface="Tlab 돋움 레귤러 Bold"/>
              </a:rPr>
              <a:t>보완사항으로 </a:t>
            </a:r>
            <a:r>
              <a:rPr lang="en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sym typeface="Tlab 돋움 레귤러 Bold"/>
              </a:rPr>
              <a:t>ACL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sym typeface="Tlab 돋움 레귤러 Bold"/>
              </a:rPr>
              <a:t>정책을 대역폭 기준이 아닌 필요한 서비스만 세분화해 적용했다면 보안성을 더욱 강화할 수 있었을 것입니다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sym typeface="Tlab 돋움 레귤러 Bold"/>
              </a:rPr>
              <a:t>.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1447800" y="5700485"/>
            <a:ext cx="41910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결과물 추후 개선점</a:t>
            </a:r>
            <a:r>
              <a:rPr lang="en-US" altLang="ko-KR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 err="1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보완사항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9448800" y="6043385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이론을 오래 공부해도 실습 한 번이 주는 성장 폭이 이토록 크다는 점에 새삼 놀랐습니다</a:t>
            </a:r>
            <a:r>
              <a:rPr lang="en-US" altLang="ko-KR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</a:p>
          <a:p>
            <a:endParaRPr lang="en-US" altLang="ko-KR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r>
              <a:rPr lang="ko-KR" altLang="en-US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네트워크 담당자로서 트러블슈팅을 반복하며 이론이 실제로 적용되는 과정을 체감했고</a:t>
            </a:r>
            <a:r>
              <a:rPr lang="en-US" altLang="ko-KR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문제 해결 능력이 향상되었습니다</a:t>
            </a:r>
            <a:r>
              <a:rPr lang="en-US" altLang="ko-KR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이번 프로젝트는 개인 성장과 팀 협업 측면에서 모두 긍정적인 경험이었습니다</a:t>
            </a:r>
            <a:r>
              <a:rPr lang="en-US" altLang="ko-KR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  <a:endParaRPr lang="ko-KR" altLang="en-US" dirty="0">
              <a:solidFill>
                <a:schemeClr val="tx1"/>
              </a:solidFill>
              <a:effectLst/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endParaRPr lang="en-US" altLang="ko-KR" b="1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9906000" y="5700485"/>
            <a:ext cx="41148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느낀 점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1130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EBD066C-7F41-3A9A-6474-6E04047817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">
            <a:extLst>
              <a:ext uri="{FF2B5EF4-FFF2-40B4-BE49-F238E27FC236}">
                <a16:creationId xmlns:a16="http://schemas.microsoft.com/office/drawing/2014/main" id="{3BEF1D43-8EFD-424A-AD17-50B3DBD0FB5A}"/>
              </a:ext>
            </a:extLst>
          </p:cNvPr>
          <p:cNvSpPr txBox="1"/>
          <p:nvPr/>
        </p:nvSpPr>
        <p:spPr>
          <a:xfrm>
            <a:off x="304800" y="415501"/>
            <a:ext cx="14586701" cy="897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altLang="ko-KR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5</a:t>
            </a:r>
            <a:r>
              <a:rPr 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자체 평가 의견 </a:t>
            </a:r>
            <a:r>
              <a:rPr lang="en-US" altLang="ko-KR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- </a:t>
            </a:r>
            <a:r>
              <a:rPr lang="ko-KR" altLang="en-US" sz="5500" b="1" spc="-209" dirty="0" err="1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방민우</a:t>
            </a:r>
            <a:endParaRPr lang="en-US" sz="55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990600" y="2019300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b="1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1447800" y="1676400"/>
            <a:ext cx="41910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완성도 평가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9448800" y="2019300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b="1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9906000" y="1676400"/>
            <a:ext cx="41148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개인 및 팀 평가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990600" y="6043385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모서리가 둥근 직사각형 9"/>
          <p:cNvSpPr/>
          <p:nvPr/>
        </p:nvSpPr>
        <p:spPr>
          <a:xfrm>
            <a:off x="1447800" y="5700485"/>
            <a:ext cx="41910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결과물 추후 개선점</a:t>
            </a:r>
            <a:r>
              <a:rPr lang="en-US" altLang="ko-KR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 err="1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보완사항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9448800" y="6043385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b="1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9906000" y="5700485"/>
            <a:ext cx="41148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느낀 점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81082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EBD066C-7F41-3A9A-6474-6E04047817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">
            <a:extLst>
              <a:ext uri="{FF2B5EF4-FFF2-40B4-BE49-F238E27FC236}">
                <a16:creationId xmlns:a16="http://schemas.microsoft.com/office/drawing/2014/main" id="{3BEF1D43-8EFD-424A-AD17-50B3DBD0FB5A}"/>
              </a:ext>
            </a:extLst>
          </p:cNvPr>
          <p:cNvSpPr txBox="1"/>
          <p:nvPr/>
        </p:nvSpPr>
        <p:spPr>
          <a:xfrm>
            <a:off x="304800" y="415501"/>
            <a:ext cx="14586701" cy="897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altLang="ko-KR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5</a:t>
            </a:r>
            <a:r>
              <a:rPr 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자체 평가 의견 </a:t>
            </a:r>
            <a:r>
              <a:rPr lang="en-US" altLang="ko-KR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- </a:t>
            </a:r>
            <a:r>
              <a:rPr lang="ko-KR" alt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오수연</a:t>
            </a:r>
            <a:endParaRPr lang="en-US" sz="55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990600" y="2019300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b="1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1447800" y="1676400"/>
            <a:ext cx="41910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완성도 평가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9448800" y="2019300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b="1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9906000" y="1676400"/>
            <a:ext cx="41148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개인 및 팀 평가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990600" y="6043385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모서리가 둥근 직사각형 9"/>
          <p:cNvSpPr/>
          <p:nvPr/>
        </p:nvSpPr>
        <p:spPr>
          <a:xfrm>
            <a:off x="1447800" y="5700485"/>
            <a:ext cx="41910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결과물 추후 개선점</a:t>
            </a:r>
            <a:r>
              <a:rPr lang="en-US" altLang="ko-KR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 err="1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보완사항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9448800" y="6043385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b="1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9906000" y="5700485"/>
            <a:ext cx="41148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느낀 점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84527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73">
            <a:extLst>
              <a:ext uri="{FF2B5EF4-FFF2-40B4-BE49-F238E27FC236}">
                <a16:creationId xmlns:a16="http://schemas.microsoft.com/office/drawing/2014/main" id="{50BBA65A-1CD5-B046-CAA2-DAEA14EE6447}"/>
              </a:ext>
            </a:extLst>
          </p:cNvPr>
          <p:cNvGrpSpPr/>
          <p:nvPr/>
        </p:nvGrpSpPr>
        <p:grpSpPr>
          <a:xfrm>
            <a:off x="5006423" y="3771900"/>
            <a:ext cx="7947577" cy="2156587"/>
            <a:chOff x="418718" y="390954"/>
            <a:chExt cx="8453903" cy="2253937"/>
          </a:xfrm>
        </p:grpSpPr>
        <p:grpSp>
          <p:nvGrpSpPr>
            <p:cNvPr id="12" name="Group 74">
              <a:extLst>
                <a:ext uri="{FF2B5EF4-FFF2-40B4-BE49-F238E27FC236}">
                  <a16:creationId xmlns:a16="http://schemas.microsoft.com/office/drawing/2014/main" id="{DF2C3BE3-636B-2543-65AF-B15595FC6D6F}"/>
                </a:ext>
              </a:extLst>
            </p:cNvPr>
            <p:cNvGrpSpPr/>
            <p:nvPr/>
          </p:nvGrpSpPr>
          <p:grpSpPr>
            <a:xfrm rot="2700000">
              <a:off x="531123" y="278549"/>
              <a:ext cx="2183959" cy="2408769"/>
              <a:chOff x="0" y="-47625"/>
              <a:chExt cx="522198" cy="575951"/>
            </a:xfrm>
          </p:grpSpPr>
          <p:sp>
            <p:nvSpPr>
              <p:cNvPr id="22" name="Freeform 75">
                <a:extLst>
                  <a:ext uri="{FF2B5EF4-FFF2-40B4-BE49-F238E27FC236}">
                    <a16:creationId xmlns:a16="http://schemas.microsoft.com/office/drawing/2014/main" id="{E07F5A34-B723-6555-F650-0B45FD70B72F}"/>
                  </a:ext>
                </a:extLst>
              </p:cNvPr>
              <p:cNvSpPr/>
              <p:nvPr/>
            </p:nvSpPr>
            <p:spPr>
              <a:xfrm>
                <a:off x="30" y="227"/>
                <a:ext cx="522168" cy="528099"/>
              </a:xfrm>
              <a:custGeom>
                <a:avLst/>
                <a:gdLst/>
                <a:ahLst/>
                <a:cxnLst/>
                <a:rect l="l" t="t" r="r" b="b"/>
                <a:pathLst>
                  <a:path w="522168" h="528099">
                    <a:moveTo>
                      <a:pt x="0" y="0"/>
                    </a:moveTo>
                    <a:lnTo>
                      <a:pt x="522168" y="0"/>
                    </a:lnTo>
                    <a:lnTo>
                      <a:pt x="522168" y="528099"/>
                    </a:lnTo>
                    <a:lnTo>
                      <a:pt x="0" y="528099"/>
                    </a:lnTo>
                    <a:close/>
                  </a:path>
                </a:pathLst>
              </a:custGeom>
              <a:solidFill>
                <a:srgbClr val="6F769C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3" name="TextBox 76">
                <a:extLst>
                  <a:ext uri="{FF2B5EF4-FFF2-40B4-BE49-F238E27FC236}">
                    <a16:creationId xmlns:a16="http://schemas.microsoft.com/office/drawing/2014/main" id="{853F7688-7FB9-ABC8-98E6-DC029F9AA5B5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522168" cy="57572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sp>
          <p:nvSpPr>
            <p:cNvPr id="13" name="TextBox 77">
              <a:extLst>
                <a:ext uri="{FF2B5EF4-FFF2-40B4-BE49-F238E27FC236}">
                  <a16:creationId xmlns:a16="http://schemas.microsoft.com/office/drawing/2014/main" id="{80FD5ABE-F00D-0C11-249D-0A68BF9F853E}"/>
                </a:ext>
              </a:extLst>
            </p:cNvPr>
            <p:cNvSpPr txBox="1"/>
            <p:nvPr/>
          </p:nvSpPr>
          <p:spPr>
            <a:xfrm>
              <a:off x="455492" y="411571"/>
              <a:ext cx="2194965" cy="20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2496"/>
                </a:lnSpc>
              </a:pPr>
              <a:r>
                <a:rPr lang="en-US" sz="8925" b="1" dirty="0">
                  <a:solidFill>
                    <a:srgbClr val="FFFFFF"/>
                  </a:solidFill>
                  <a:latin typeface="Arita Buri Bold"/>
                  <a:ea typeface="Arita Buri Bold"/>
                  <a:cs typeface="Arita Buri Bold"/>
                  <a:sym typeface="Arita Buri Bold"/>
                </a:rPr>
                <a:t>Q</a:t>
              </a:r>
            </a:p>
          </p:txBody>
        </p:sp>
        <p:grpSp>
          <p:nvGrpSpPr>
            <p:cNvPr id="14" name="Group 78">
              <a:extLst>
                <a:ext uri="{FF2B5EF4-FFF2-40B4-BE49-F238E27FC236}">
                  <a16:creationId xmlns:a16="http://schemas.microsoft.com/office/drawing/2014/main" id="{9FFFD308-8AFA-7F19-A86C-208ACC1E5625}"/>
                </a:ext>
              </a:extLst>
            </p:cNvPr>
            <p:cNvGrpSpPr/>
            <p:nvPr/>
          </p:nvGrpSpPr>
          <p:grpSpPr>
            <a:xfrm rot="2700000">
              <a:off x="3570436" y="448654"/>
              <a:ext cx="2183834" cy="2208640"/>
              <a:chOff x="0" y="0"/>
              <a:chExt cx="522168" cy="528099"/>
            </a:xfrm>
          </p:grpSpPr>
          <p:sp>
            <p:nvSpPr>
              <p:cNvPr id="20" name="Freeform 79">
                <a:extLst>
                  <a:ext uri="{FF2B5EF4-FFF2-40B4-BE49-F238E27FC236}">
                    <a16:creationId xmlns:a16="http://schemas.microsoft.com/office/drawing/2014/main" id="{F8CB1AA1-B42A-CCE3-63AB-A2378BD75A22}"/>
                  </a:ext>
                </a:extLst>
              </p:cNvPr>
              <p:cNvSpPr/>
              <p:nvPr/>
            </p:nvSpPr>
            <p:spPr>
              <a:xfrm>
                <a:off x="0" y="0"/>
                <a:ext cx="522168" cy="528099"/>
              </a:xfrm>
              <a:custGeom>
                <a:avLst/>
                <a:gdLst/>
                <a:ahLst/>
                <a:cxnLst/>
                <a:rect l="l" t="t" r="r" b="b"/>
                <a:pathLst>
                  <a:path w="522168" h="528099">
                    <a:moveTo>
                      <a:pt x="0" y="0"/>
                    </a:moveTo>
                    <a:lnTo>
                      <a:pt x="522168" y="0"/>
                    </a:lnTo>
                    <a:lnTo>
                      <a:pt x="522168" y="528099"/>
                    </a:lnTo>
                    <a:lnTo>
                      <a:pt x="0" y="528099"/>
                    </a:lnTo>
                    <a:close/>
                  </a:path>
                </a:pathLst>
              </a:custGeom>
              <a:solidFill>
                <a:srgbClr val="343D63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1" name="TextBox 80">
                <a:extLst>
                  <a:ext uri="{FF2B5EF4-FFF2-40B4-BE49-F238E27FC236}">
                    <a16:creationId xmlns:a16="http://schemas.microsoft.com/office/drawing/2014/main" id="{8C333956-EB05-904A-C231-60E26B0E5A21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522168" cy="57572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sp>
          <p:nvSpPr>
            <p:cNvPr id="15" name="TextBox 81">
              <a:extLst>
                <a:ext uri="{FF2B5EF4-FFF2-40B4-BE49-F238E27FC236}">
                  <a16:creationId xmlns:a16="http://schemas.microsoft.com/office/drawing/2014/main" id="{2764FC73-CF6C-56DA-2D94-080324F9D286}"/>
                </a:ext>
              </a:extLst>
            </p:cNvPr>
            <p:cNvSpPr txBox="1"/>
            <p:nvPr/>
          </p:nvSpPr>
          <p:spPr>
            <a:xfrm>
              <a:off x="3564871" y="411571"/>
              <a:ext cx="2194965" cy="20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2496"/>
                </a:lnSpc>
              </a:pPr>
              <a:r>
                <a:rPr lang="en-US" sz="8925" b="1">
                  <a:solidFill>
                    <a:srgbClr val="FFFFFF"/>
                  </a:solidFill>
                  <a:latin typeface="Arita Buri Bold"/>
                  <a:ea typeface="Arita Buri Bold"/>
                  <a:cs typeface="Arita Buri Bold"/>
                  <a:sym typeface="Arita Buri Bold"/>
                </a:rPr>
                <a:t>&amp;</a:t>
              </a:r>
            </a:p>
          </p:txBody>
        </p:sp>
        <p:grpSp>
          <p:nvGrpSpPr>
            <p:cNvPr id="16" name="Group 82">
              <a:extLst>
                <a:ext uri="{FF2B5EF4-FFF2-40B4-BE49-F238E27FC236}">
                  <a16:creationId xmlns:a16="http://schemas.microsoft.com/office/drawing/2014/main" id="{C3FD2966-B79F-AAB7-9109-D7C8EF2EFB73}"/>
                </a:ext>
              </a:extLst>
            </p:cNvPr>
            <p:cNvGrpSpPr/>
            <p:nvPr/>
          </p:nvGrpSpPr>
          <p:grpSpPr>
            <a:xfrm rot="2700000">
              <a:off x="6676384" y="448654"/>
              <a:ext cx="2183834" cy="2208640"/>
              <a:chOff x="0" y="0"/>
              <a:chExt cx="522168" cy="528099"/>
            </a:xfrm>
          </p:grpSpPr>
          <p:sp>
            <p:nvSpPr>
              <p:cNvPr id="18" name="Freeform 83">
                <a:extLst>
                  <a:ext uri="{FF2B5EF4-FFF2-40B4-BE49-F238E27FC236}">
                    <a16:creationId xmlns:a16="http://schemas.microsoft.com/office/drawing/2014/main" id="{F14BEAE8-99E6-8DAB-241B-1285411CF52E}"/>
                  </a:ext>
                </a:extLst>
              </p:cNvPr>
              <p:cNvSpPr/>
              <p:nvPr/>
            </p:nvSpPr>
            <p:spPr>
              <a:xfrm>
                <a:off x="0" y="0"/>
                <a:ext cx="522168" cy="528099"/>
              </a:xfrm>
              <a:custGeom>
                <a:avLst/>
                <a:gdLst/>
                <a:ahLst/>
                <a:cxnLst/>
                <a:rect l="l" t="t" r="r" b="b"/>
                <a:pathLst>
                  <a:path w="522168" h="528099">
                    <a:moveTo>
                      <a:pt x="0" y="0"/>
                    </a:moveTo>
                    <a:lnTo>
                      <a:pt x="522168" y="0"/>
                    </a:lnTo>
                    <a:lnTo>
                      <a:pt x="522168" y="528099"/>
                    </a:lnTo>
                    <a:lnTo>
                      <a:pt x="0" y="528099"/>
                    </a:lnTo>
                    <a:close/>
                  </a:path>
                </a:pathLst>
              </a:custGeom>
              <a:solidFill>
                <a:srgbClr val="6F769C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9" name="TextBox 84">
                <a:extLst>
                  <a:ext uri="{FF2B5EF4-FFF2-40B4-BE49-F238E27FC236}">
                    <a16:creationId xmlns:a16="http://schemas.microsoft.com/office/drawing/2014/main" id="{54FC8E22-7516-E99E-6676-35DF3F1820CA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522168" cy="57572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sp>
          <p:nvSpPr>
            <p:cNvPr id="17" name="TextBox 85">
              <a:extLst>
                <a:ext uri="{FF2B5EF4-FFF2-40B4-BE49-F238E27FC236}">
                  <a16:creationId xmlns:a16="http://schemas.microsoft.com/office/drawing/2014/main" id="{ECDFA478-90DD-CC66-3C6C-2DB98095712C}"/>
                </a:ext>
              </a:extLst>
            </p:cNvPr>
            <p:cNvSpPr txBox="1"/>
            <p:nvPr/>
          </p:nvSpPr>
          <p:spPr>
            <a:xfrm>
              <a:off x="6670819" y="411571"/>
              <a:ext cx="2194965" cy="20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2496"/>
                </a:lnSpc>
              </a:pPr>
              <a:r>
                <a:rPr lang="en-US" sz="8925" b="1">
                  <a:solidFill>
                    <a:srgbClr val="FFFFFF"/>
                  </a:solidFill>
                  <a:latin typeface="Arita Buri Bold"/>
                  <a:ea typeface="Arita Buri Bold"/>
                  <a:cs typeface="Arita Buri Bold"/>
                  <a:sym typeface="Arita Buri Bold"/>
                </a:rPr>
                <a:t>A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/>
          <p:cNvSpPr txBox="1"/>
          <p:nvPr/>
        </p:nvSpPr>
        <p:spPr>
          <a:xfrm>
            <a:off x="4191000" y="1877709"/>
            <a:ext cx="11201400" cy="17312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81"/>
              </a:lnSpc>
            </a:pPr>
            <a:r>
              <a:rPr lang="ko-KR" altLang="en-US" sz="2400" b="1" spc="-32" dirty="0">
                <a:solidFill>
                  <a:srgbClr val="00B05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주제</a:t>
            </a:r>
            <a:endParaRPr lang="en-US" altLang="ko-KR" sz="2000" b="1" spc="-32" dirty="0">
              <a:solidFill>
                <a:srgbClr val="00B050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>
              <a:lnSpc>
                <a:spcPts val="4481"/>
              </a:lnSpc>
            </a:pPr>
            <a:r>
              <a:rPr lang="en-US" altLang="ko-KR" b="1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B </a:t>
            </a:r>
            <a:r>
              <a:rPr lang="ko-KR" altLang="en-US" b="1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카드사는 전국에  </a:t>
            </a:r>
            <a:r>
              <a:rPr lang="en-US" altLang="ko-KR" b="1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ATM</a:t>
            </a:r>
            <a:r>
              <a:rPr lang="ko-KR" altLang="en-US" b="1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을 두고 서비스를 운영한다</a:t>
            </a:r>
            <a:r>
              <a:rPr lang="en-US" altLang="ko-KR" b="1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  <a:p>
            <a:pPr>
              <a:lnSpc>
                <a:spcPts val="4481"/>
              </a:lnSpc>
            </a:pPr>
            <a:r>
              <a:rPr lang="ko-KR" altLang="en-US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새로운 </a:t>
            </a:r>
            <a:r>
              <a:rPr lang="en-US" altLang="ko-KR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ATM </a:t>
            </a:r>
            <a:r>
              <a:rPr lang="ko-KR" altLang="en-US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도입 시 보안 정책 자동화 시스템 구축하고자 한다</a:t>
            </a:r>
            <a:r>
              <a:rPr lang="en-US" altLang="ko-KR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  <a:endParaRPr lang="en-US" spc="-32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4191000" y="4843084"/>
            <a:ext cx="12192000" cy="17312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81"/>
              </a:lnSpc>
            </a:pPr>
            <a:r>
              <a:rPr lang="ko-KR" altLang="en-US" sz="2400" b="1" spc="-32" dirty="0">
                <a:solidFill>
                  <a:srgbClr val="00B05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선정 배경</a:t>
            </a:r>
            <a:br>
              <a:rPr lang="en-US" altLang="ko-KR" sz="2000" b="1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</a:br>
            <a:r>
              <a:rPr lang="ko-KR" altLang="en-US" b="1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새로운 </a:t>
            </a:r>
            <a:r>
              <a:rPr lang="en-US" altLang="ko-KR" b="1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ATM</a:t>
            </a:r>
            <a:r>
              <a:rPr lang="ko-KR" altLang="en-US" b="1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도입에 대한 수작업 시 휴먼 오류가 발생하고 있다</a:t>
            </a:r>
            <a:r>
              <a:rPr lang="en-US" altLang="ko-KR" b="1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(</a:t>
            </a:r>
            <a:r>
              <a:rPr lang="ko-KR" altLang="en-US" b="1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수동 타이핑 시에 보안 정책 누락</a:t>
            </a:r>
            <a:r>
              <a:rPr lang="en-US" altLang="ko-KR" b="1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보안 포트 차단 누락 등등</a:t>
            </a:r>
            <a:r>
              <a:rPr lang="en-US" altLang="ko-KR" b="1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)</a:t>
            </a:r>
          </a:p>
          <a:p>
            <a:pPr>
              <a:lnSpc>
                <a:spcPts val="4481"/>
              </a:lnSpc>
            </a:pPr>
            <a:r>
              <a:rPr lang="ko-KR" altLang="en-US" b="1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오류 발생 시에 다른 장비에 오류가 확산되고 오류에 대한 비용이 점차 증가하고 있다</a:t>
            </a:r>
            <a:r>
              <a:rPr lang="en-US" altLang="ko-KR" b="1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</p:txBody>
      </p:sp>
      <p:sp>
        <p:nvSpPr>
          <p:cNvPr id="18" name="TextBox 5">
            <a:extLst>
              <a:ext uri="{FF2B5EF4-FFF2-40B4-BE49-F238E27FC236}">
                <a16:creationId xmlns:a16="http://schemas.microsoft.com/office/drawing/2014/main" id="{218A6BF8-2555-C551-21EE-2D1F70F7C75C}"/>
              </a:ext>
            </a:extLst>
          </p:cNvPr>
          <p:cNvSpPr txBox="1"/>
          <p:nvPr/>
        </p:nvSpPr>
        <p:spPr>
          <a:xfrm>
            <a:off x="304800" y="383168"/>
            <a:ext cx="15468600" cy="8681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1-1. </a:t>
            </a:r>
            <a:r>
              <a:rPr lang="ko-KR" altLang="en-US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주제 및 선정</a:t>
            </a:r>
            <a:r>
              <a:rPr lang="en-US" altLang="ko-KR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ko-KR" altLang="en-US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배경</a:t>
            </a:r>
            <a:r>
              <a:rPr lang="en-US" altLang="ko-KR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기획 의도</a:t>
            </a:r>
            <a:endParaRPr lang="en-US" sz="48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pic>
        <p:nvPicPr>
          <p:cNvPr id="22" name="그림 21" descr="그래픽, 클립아트, 원, 다채로움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3BF1AAEB-E8B7-1BF2-E59D-9E8CFDB320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1177" y="1801862"/>
            <a:ext cx="2133600" cy="2133600"/>
          </a:xfrm>
          <a:prstGeom prst="rect">
            <a:avLst/>
          </a:prstGeom>
        </p:spPr>
      </p:pic>
      <p:pic>
        <p:nvPicPr>
          <p:cNvPr id="24" name="그림 23" descr="그래픽, 그래픽 디자인, 스크린샷, 폰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CC76FDCD-7125-13FD-240C-C1EDBDBCBA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9061" y="4843084"/>
            <a:ext cx="1752600" cy="1713149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4191000" y="7712765"/>
            <a:ext cx="12192000" cy="11541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81"/>
              </a:lnSpc>
            </a:pPr>
            <a:r>
              <a:rPr lang="ko-KR" altLang="en-US" sz="2400" b="1" spc="-32" dirty="0">
                <a:solidFill>
                  <a:srgbClr val="00B05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기획 의도</a:t>
            </a:r>
            <a:endParaRPr lang="en-US" altLang="ko-KR" sz="2000" b="1" spc="-32" dirty="0">
              <a:solidFill>
                <a:srgbClr val="00B050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>
              <a:lnSpc>
                <a:spcPts val="4481"/>
              </a:lnSpc>
            </a:pPr>
            <a:r>
              <a:rPr lang="en-US" altLang="ko-KR" b="1" spc="-32" dirty="0" err="1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Ansible</a:t>
            </a:r>
            <a:r>
              <a:rPr lang="en-US" altLang="ko-KR" b="1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ko-KR" altLang="en-US" b="1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기반 자동화로 정책 누락 방지 및 효율성 확보하고자 한다</a:t>
            </a:r>
            <a:r>
              <a:rPr lang="en-US" altLang="ko-KR" b="1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  <a:endParaRPr lang="en-US" b="1" spc="-32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pic>
        <p:nvPicPr>
          <p:cNvPr id="10" name="그림 9" descr="스크린샷, 클립아트, 그래픽, 디자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57E463F3-8455-28D4-8579-92B124A6D30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1177" y="7734300"/>
            <a:ext cx="1797171" cy="179717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64D0960-E6D2-9093-8552-1093157C16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1">
            <a:extLst>
              <a:ext uri="{FF2B5EF4-FFF2-40B4-BE49-F238E27FC236}">
                <a16:creationId xmlns:a16="http://schemas.microsoft.com/office/drawing/2014/main" id="{FEF7D10D-4B75-1DCE-0122-74B33002ABBB}"/>
              </a:ext>
            </a:extLst>
          </p:cNvPr>
          <p:cNvGrpSpPr/>
          <p:nvPr/>
        </p:nvGrpSpPr>
        <p:grpSpPr>
          <a:xfrm>
            <a:off x="1371600" y="1930232"/>
            <a:ext cx="6406269" cy="2958496"/>
            <a:chOff x="0" y="0"/>
            <a:chExt cx="1804824" cy="687277"/>
          </a:xfrm>
        </p:grpSpPr>
        <p:sp>
          <p:nvSpPr>
            <p:cNvPr id="3" name="Freeform 22">
              <a:extLst>
                <a:ext uri="{FF2B5EF4-FFF2-40B4-BE49-F238E27FC236}">
                  <a16:creationId xmlns:a16="http://schemas.microsoft.com/office/drawing/2014/main" id="{3322B06B-996B-C00D-DDB2-077CC4049460}"/>
                </a:ext>
              </a:extLst>
            </p:cNvPr>
            <p:cNvSpPr/>
            <p:nvPr/>
          </p:nvSpPr>
          <p:spPr>
            <a:xfrm>
              <a:off x="0" y="0"/>
              <a:ext cx="1804824" cy="687277"/>
            </a:xfrm>
            <a:custGeom>
              <a:avLst/>
              <a:gdLst/>
              <a:ahLst/>
              <a:cxnLst/>
              <a:rect l="l" t="t" r="r" b="b"/>
              <a:pathLst>
                <a:path w="1804824" h="687277">
                  <a:moveTo>
                    <a:pt x="24170" y="0"/>
                  </a:moveTo>
                  <a:lnTo>
                    <a:pt x="1780654" y="0"/>
                  </a:lnTo>
                  <a:cubicBezTo>
                    <a:pt x="1794003" y="0"/>
                    <a:pt x="1804824" y="10821"/>
                    <a:pt x="1804824" y="24170"/>
                  </a:cubicBezTo>
                  <a:lnTo>
                    <a:pt x="1804824" y="663107"/>
                  </a:lnTo>
                  <a:cubicBezTo>
                    <a:pt x="1804824" y="669517"/>
                    <a:pt x="1802278" y="675665"/>
                    <a:pt x="1797745" y="680198"/>
                  </a:cubicBezTo>
                  <a:cubicBezTo>
                    <a:pt x="1793212" y="684730"/>
                    <a:pt x="1787064" y="687277"/>
                    <a:pt x="1780654" y="687277"/>
                  </a:cubicBezTo>
                  <a:lnTo>
                    <a:pt x="24170" y="687277"/>
                  </a:lnTo>
                  <a:cubicBezTo>
                    <a:pt x="10821" y="687277"/>
                    <a:pt x="0" y="676456"/>
                    <a:pt x="0" y="663107"/>
                  </a:cubicBezTo>
                  <a:lnTo>
                    <a:pt x="0" y="24170"/>
                  </a:lnTo>
                  <a:cubicBezTo>
                    <a:pt x="0" y="10821"/>
                    <a:pt x="10821" y="0"/>
                    <a:pt x="24170" y="0"/>
                  </a:cubicBezTo>
                  <a:close/>
                </a:path>
              </a:pathLst>
            </a:custGeom>
            <a:solidFill>
              <a:srgbClr val="F6F8FF"/>
            </a:solidFill>
            <a:ln w="9525" cap="sq">
              <a:solidFill>
                <a:srgbClr val="343D63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23">
              <a:extLst>
                <a:ext uri="{FF2B5EF4-FFF2-40B4-BE49-F238E27FC236}">
                  <a16:creationId xmlns:a16="http://schemas.microsoft.com/office/drawing/2014/main" id="{CF3F84A6-FA59-F667-DDCC-317A4ADEBB04}"/>
                </a:ext>
              </a:extLst>
            </p:cNvPr>
            <p:cNvSpPr txBox="1"/>
            <p:nvPr/>
          </p:nvSpPr>
          <p:spPr>
            <a:xfrm>
              <a:off x="0" y="-47625"/>
              <a:ext cx="1804824" cy="7349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24">
            <a:extLst>
              <a:ext uri="{FF2B5EF4-FFF2-40B4-BE49-F238E27FC236}">
                <a16:creationId xmlns:a16="http://schemas.microsoft.com/office/drawing/2014/main" id="{4065321D-D136-2C2C-4599-C2C281CEDF00}"/>
              </a:ext>
            </a:extLst>
          </p:cNvPr>
          <p:cNvGrpSpPr/>
          <p:nvPr/>
        </p:nvGrpSpPr>
        <p:grpSpPr>
          <a:xfrm>
            <a:off x="9980736" y="1962962"/>
            <a:ext cx="6407065" cy="3001593"/>
            <a:chOff x="0" y="0"/>
            <a:chExt cx="1805048" cy="687277"/>
          </a:xfrm>
        </p:grpSpPr>
        <p:sp>
          <p:nvSpPr>
            <p:cNvPr id="6" name="Freeform 25">
              <a:extLst>
                <a:ext uri="{FF2B5EF4-FFF2-40B4-BE49-F238E27FC236}">
                  <a16:creationId xmlns:a16="http://schemas.microsoft.com/office/drawing/2014/main" id="{2EE965A0-1ACD-DEB4-181D-C19A24C98EE1}"/>
                </a:ext>
              </a:extLst>
            </p:cNvPr>
            <p:cNvSpPr/>
            <p:nvPr/>
          </p:nvSpPr>
          <p:spPr>
            <a:xfrm>
              <a:off x="0" y="0"/>
              <a:ext cx="1805048" cy="687277"/>
            </a:xfrm>
            <a:custGeom>
              <a:avLst/>
              <a:gdLst/>
              <a:ahLst/>
              <a:cxnLst/>
              <a:rect l="l" t="t" r="r" b="b"/>
              <a:pathLst>
                <a:path w="1805048" h="687277">
                  <a:moveTo>
                    <a:pt x="24167" y="0"/>
                  </a:moveTo>
                  <a:lnTo>
                    <a:pt x="1780881" y="0"/>
                  </a:lnTo>
                  <a:cubicBezTo>
                    <a:pt x="1794228" y="0"/>
                    <a:pt x="1805048" y="10820"/>
                    <a:pt x="1805048" y="24167"/>
                  </a:cubicBezTo>
                  <a:lnTo>
                    <a:pt x="1805048" y="663110"/>
                  </a:lnTo>
                  <a:cubicBezTo>
                    <a:pt x="1805048" y="676457"/>
                    <a:pt x="1794228" y="687277"/>
                    <a:pt x="1780881" y="687277"/>
                  </a:cubicBezTo>
                  <a:lnTo>
                    <a:pt x="24167" y="687277"/>
                  </a:lnTo>
                  <a:cubicBezTo>
                    <a:pt x="10820" y="687277"/>
                    <a:pt x="0" y="676457"/>
                    <a:pt x="0" y="663110"/>
                  </a:cubicBezTo>
                  <a:lnTo>
                    <a:pt x="0" y="24167"/>
                  </a:lnTo>
                  <a:cubicBezTo>
                    <a:pt x="0" y="10820"/>
                    <a:pt x="10820" y="0"/>
                    <a:pt x="24167" y="0"/>
                  </a:cubicBezTo>
                  <a:close/>
                </a:path>
              </a:pathLst>
            </a:custGeom>
            <a:solidFill>
              <a:srgbClr val="F6F8FF"/>
            </a:solidFill>
            <a:ln w="9525" cap="sq">
              <a:solidFill>
                <a:srgbClr val="343D63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TextBox 26">
              <a:extLst>
                <a:ext uri="{FF2B5EF4-FFF2-40B4-BE49-F238E27FC236}">
                  <a16:creationId xmlns:a16="http://schemas.microsoft.com/office/drawing/2014/main" id="{2832261D-7FC3-68E8-C67D-8225341527DE}"/>
                </a:ext>
              </a:extLst>
            </p:cNvPr>
            <p:cNvSpPr txBox="1"/>
            <p:nvPr/>
          </p:nvSpPr>
          <p:spPr>
            <a:xfrm>
              <a:off x="0" y="-47625"/>
              <a:ext cx="1805048" cy="7349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18" name="Group 33">
            <a:extLst>
              <a:ext uri="{FF2B5EF4-FFF2-40B4-BE49-F238E27FC236}">
                <a16:creationId xmlns:a16="http://schemas.microsoft.com/office/drawing/2014/main" id="{664BDC02-7363-3BAB-4BE1-80EA8D5B9211}"/>
              </a:ext>
            </a:extLst>
          </p:cNvPr>
          <p:cNvGrpSpPr/>
          <p:nvPr/>
        </p:nvGrpSpPr>
        <p:grpSpPr>
          <a:xfrm>
            <a:off x="1369684" y="1803923"/>
            <a:ext cx="3385389" cy="722709"/>
            <a:chOff x="0" y="0"/>
            <a:chExt cx="671263" cy="143300"/>
          </a:xfrm>
        </p:grpSpPr>
        <p:sp>
          <p:nvSpPr>
            <p:cNvPr id="19" name="Freeform 34">
              <a:extLst>
                <a:ext uri="{FF2B5EF4-FFF2-40B4-BE49-F238E27FC236}">
                  <a16:creationId xmlns:a16="http://schemas.microsoft.com/office/drawing/2014/main" id="{5A376E80-A7DF-B865-08C1-0F4B0F44E1D5}"/>
                </a:ext>
              </a:extLst>
            </p:cNvPr>
            <p:cNvSpPr/>
            <p:nvPr/>
          </p:nvSpPr>
          <p:spPr>
            <a:xfrm>
              <a:off x="0" y="0"/>
              <a:ext cx="671263" cy="143300"/>
            </a:xfrm>
            <a:custGeom>
              <a:avLst/>
              <a:gdLst/>
              <a:ahLst/>
              <a:cxnLst/>
              <a:rect l="l" t="t" r="r" b="b"/>
              <a:pathLst>
                <a:path w="671263" h="143300">
                  <a:moveTo>
                    <a:pt x="22869" y="0"/>
                  </a:moveTo>
                  <a:lnTo>
                    <a:pt x="648394" y="0"/>
                  </a:lnTo>
                  <a:cubicBezTo>
                    <a:pt x="661024" y="0"/>
                    <a:pt x="671263" y="10239"/>
                    <a:pt x="671263" y="22869"/>
                  </a:cubicBezTo>
                  <a:lnTo>
                    <a:pt x="671263" y="120432"/>
                  </a:lnTo>
                  <a:cubicBezTo>
                    <a:pt x="671263" y="126497"/>
                    <a:pt x="668853" y="132314"/>
                    <a:pt x="664565" y="136602"/>
                  </a:cubicBezTo>
                  <a:cubicBezTo>
                    <a:pt x="660276" y="140891"/>
                    <a:pt x="654459" y="143300"/>
                    <a:pt x="648394" y="143300"/>
                  </a:cubicBezTo>
                  <a:lnTo>
                    <a:pt x="22869" y="143300"/>
                  </a:lnTo>
                  <a:cubicBezTo>
                    <a:pt x="10239" y="143300"/>
                    <a:pt x="0" y="133062"/>
                    <a:pt x="0" y="120432"/>
                  </a:cubicBezTo>
                  <a:lnTo>
                    <a:pt x="0" y="22869"/>
                  </a:lnTo>
                  <a:cubicBezTo>
                    <a:pt x="0" y="10239"/>
                    <a:pt x="10239" y="0"/>
                    <a:pt x="22869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 cap="sq">
              <a:solidFill>
                <a:srgbClr val="3D4569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22" name="TextBox 35">
              <a:extLst>
                <a:ext uri="{FF2B5EF4-FFF2-40B4-BE49-F238E27FC236}">
                  <a16:creationId xmlns:a16="http://schemas.microsoft.com/office/drawing/2014/main" id="{A56195C0-EAF1-9E15-1971-0D1784C4939D}"/>
                </a:ext>
              </a:extLst>
            </p:cNvPr>
            <p:cNvSpPr txBox="1"/>
            <p:nvPr/>
          </p:nvSpPr>
          <p:spPr>
            <a:xfrm>
              <a:off x="0" y="-76200"/>
              <a:ext cx="671263" cy="219500"/>
            </a:xfrm>
            <a:prstGeom prst="rect">
              <a:avLst/>
            </a:prstGeom>
          </p:spPr>
          <p:txBody>
            <a:bodyPr lIns="67477" tIns="67477" rIns="67477" bIns="67477" rtlCol="0" anchor="ctr"/>
            <a:lstStyle/>
            <a:p>
              <a:pPr algn="ctr">
                <a:lnSpc>
                  <a:spcPts val="3919"/>
                </a:lnSpc>
              </a:pPr>
              <a:endParaRPr/>
            </a:p>
          </p:txBody>
        </p:sp>
      </p:grpSp>
      <p:grpSp>
        <p:nvGrpSpPr>
          <p:cNvPr id="27" name="Group 37">
            <a:extLst>
              <a:ext uri="{FF2B5EF4-FFF2-40B4-BE49-F238E27FC236}">
                <a16:creationId xmlns:a16="http://schemas.microsoft.com/office/drawing/2014/main" id="{5936B36A-6EBC-D45F-F276-4B5DC1B20321}"/>
              </a:ext>
            </a:extLst>
          </p:cNvPr>
          <p:cNvGrpSpPr/>
          <p:nvPr/>
        </p:nvGrpSpPr>
        <p:grpSpPr>
          <a:xfrm>
            <a:off x="9928597" y="1872365"/>
            <a:ext cx="3466746" cy="722709"/>
            <a:chOff x="0" y="0"/>
            <a:chExt cx="687394" cy="143300"/>
          </a:xfrm>
        </p:grpSpPr>
        <p:sp>
          <p:nvSpPr>
            <p:cNvPr id="28" name="Freeform 38">
              <a:extLst>
                <a:ext uri="{FF2B5EF4-FFF2-40B4-BE49-F238E27FC236}">
                  <a16:creationId xmlns:a16="http://schemas.microsoft.com/office/drawing/2014/main" id="{90B262FD-386A-C601-5715-3ACD48D46AB2}"/>
                </a:ext>
              </a:extLst>
            </p:cNvPr>
            <p:cNvSpPr/>
            <p:nvPr/>
          </p:nvSpPr>
          <p:spPr>
            <a:xfrm>
              <a:off x="0" y="0"/>
              <a:ext cx="687394" cy="143300"/>
            </a:xfrm>
            <a:custGeom>
              <a:avLst/>
              <a:gdLst/>
              <a:ahLst/>
              <a:cxnLst/>
              <a:rect l="l" t="t" r="r" b="b"/>
              <a:pathLst>
                <a:path w="687394" h="143300">
                  <a:moveTo>
                    <a:pt x="22332" y="0"/>
                  </a:moveTo>
                  <a:lnTo>
                    <a:pt x="665062" y="0"/>
                  </a:lnTo>
                  <a:cubicBezTo>
                    <a:pt x="677396" y="0"/>
                    <a:pt x="687394" y="9998"/>
                    <a:pt x="687394" y="22332"/>
                  </a:cubicBezTo>
                  <a:lnTo>
                    <a:pt x="687394" y="120968"/>
                  </a:lnTo>
                  <a:cubicBezTo>
                    <a:pt x="687394" y="126891"/>
                    <a:pt x="685042" y="132571"/>
                    <a:pt x="680853" y="136760"/>
                  </a:cubicBezTo>
                  <a:cubicBezTo>
                    <a:pt x="676665" y="140948"/>
                    <a:pt x="670985" y="143300"/>
                    <a:pt x="665062" y="143300"/>
                  </a:cubicBezTo>
                  <a:lnTo>
                    <a:pt x="22332" y="143300"/>
                  </a:lnTo>
                  <a:cubicBezTo>
                    <a:pt x="9998" y="143300"/>
                    <a:pt x="0" y="133302"/>
                    <a:pt x="0" y="120968"/>
                  </a:cubicBezTo>
                  <a:lnTo>
                    <a:pt x="0" y="22332"/>
                  </a:lnTo>
                  <a:cubicBezTo>
                    <a:pt x="0" y="9998"/>
                    <a:pt x="9998" y="0"/>
                    <a:pt x="22332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sq">
              <a:solidFill>
                <a:srgbClr val="3D4569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29" name="TextBox 39">
              <a:extLst>
                <a:ext uri="{FF2B5EF4-FFF2-40B4-BE49-F238E27FC236}">
                  <a16:creationId xmlns:a16="http://schemas.microsoft.com/office/drawing/2014/main" id="{82BB2DAB-9091-9CD6-E465-EF2ED2F7254A}"/>
                </a:ext>
              </a:extLst>
            </p:cNvPr>
            <p:cNvSpPr txBox="1"/>
            <p:nvPr/>
          </p:nvSpPr>
          <p:spPr>
            <a:xfrm>
              <a:off x="0" y="-76200"/>
              <a:ext cx="687394" cy="219500"/>
            </a:xfrm>
            <a:prstGeom prst="rect">
              <a:avLst/>
            </a:prstGeom>
          </p:spPr>
          <p:txBody>
            <a:bodyPr lIns="67477" tIns="67477" rIns="67477" bIns="67477" rtlCol="0" anchor="ctr"/>
            <a:lstStyle/>
            <a:p>
              <a:pPr algn="ctr">
                <a:lnSpc>
                  <a:spcPts val="3919"/>
                </a:lnSpc>
              </a:pPr>
              <a:endParaRPr/>
            </a:p>
          </p:txBody>
        </p:sp>
      </p:grpSp>
      <p:sp>
        <p:nvSpPr>
          <p:cNvPr id="17" name="TextBox 17">
            <a:extLst>
              <a:ext uri="{FF2B5EF4-FFF2-40B4-BE49-F238E27FC236}">
                <a16:creationId xmlns:a16="http://schemas.microsoft.com/office/drawing/2014/main" id="{33320095-8A0E-538B-840B-09A1418EA50F}"/>
              </a:ext>
            </a:extLst>
          </p:cNvPr>
          <p:cNvSpPr txBox="1"/>
          <p:nvPr/>
        </p:nvSpPr>
        <p:spPr>
          <a:xfrm>
            <a:off x="1213698" y="1973144"/>
            <a:ext cx="3697363" cy="4454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ko-KR" altLang="en-US" sz="2800" b="1" spc="-28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문제 상황</a:t>
            </a:r>
            <a:endParaRPr lang="en-US" sz="2800" b="1" spc="-28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0" name="TextBox 20">
            <a:extLst>
              <a:ext uri="{FF2B5EF4-FFF2-40B4-BE49-F238E27FC236}">
                <a16:creationId xmlns:a16="http://schemas.microsoft.com/office/drawing/2014/main" id="{633F9936-92E9-C23A-9BB9-B7F3B90A441C}"/>
              </a:ext>
            </a:extLst>
          </p:cNvPr>
          <p:cNvSpPr txBox="1"/>
          <p:nvPr/>
        </p:nvSpPr>
        <p:spPr>
          <a:xfrm>
            <a:off x="1765790" y="3151191"/>
            <a:ext cx="5617888" cy="8740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신규 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ATM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장비 도입 시 방화벽 정책 누락</a:t>
            </a:r>
            <a:endParaRPr lang="en-US" altLang="ko-KR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-&gt;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보안 포트 외부 노출</a:t>
            </a:r>
            <a:endParaRPr lang="en-US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35" name="TextBox 12">
            <a:extLst>
              <a:ext uri="{FF2B5EF4-FFF2-40B4-BE49-F238E27FC236}">
                <a16:creationId xmlns:a16="http://schemas.microsoft.com/office/drawing/2014/main" id="{0F0785DE-8973-835D-884A-810163F8A364}"/>
              </a:ext>
            </a:extLst>
          </p:cNvPr>
          <p:cNvSpPr txBox="1"/>
          <p:nvPr/>
        </p:nvSpPr>
        <p:spPr>
          <a:xfrm>
            <a:off x="298097" y="410962"/>
            <a:ext cx="8192746" cy="8681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1-2. </a:t>
            </a:r>
            <a:r>
              <a:rPr lang="ko-KR" alt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내용</a:t>
            </a:r>
            <a:endParaRPr lang="en-US" sz="55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grpSp>
        <p:nvGrpSpPr>
          <p:cNvPr id="63" name="Group 21">
            <a:extLst>
              <a:ext uri="{FF2B5EF4-FFF2-40B4-BE49-F238E27FC236}">
                <a16:creationId xmlns:a16="http://schemas.microsoft.com/office/drawing/2014/main" id="{72696FC1-4C96-3ECE-8D61-CA27F736F766}"/>
              </a:ext>
            </a:extLst>
          </p:cNvPr>
          <p:cNvGrpSpPr/>
          <p:nvPr/>
        </p:nvGrpSpPr>
        <p:grpSpPr>
          <a:xfrm>
            <a:off x="1362456" y="6571185"/>
            <a:ext cx="6406269" cy="2958496"/>
            <a:chOff x="0" y="0"/>
            <a:chExt cx="1804824" cy="687277"/>
          </a:xfrm>
        </p:grpSpPr>
        <p:sp>
          <p:nvSpPr>
            <p:cNvPr id="64" name="Freeform 22">
              <a:extLst>
                <a:ext uri="{FF2B5EF4-FFF2-40B4-BE49-F238E27FC236}">
                  <a16:creationId xmlns:a16="http://schemas.microsoft.com/office/drawing/2014/main" id="{C9C27320-B91B-1C2A-23C5-A9F70813EBBC}"/>
                </a:ext>
              </a:extLst>
            </p:cNvPr>
            <p:cNvSpPr/>
            <p:nvPr/>
          </p:nvSpPr>
          <p:spPr>
            <a:xfrm>
              <a:off x="0" y="0"/>
              <a:ext cx="1804824" cy="687277"/>
            </a:xfrm>
            <a:custGeom>
              <a:avLst/>
              <a:gdLst/>
              <a:ahLst/>
              <a:cxnLst/>
              <a:rect l="l" t="t" r="r" b="b"/>
              <a:pathLst>
                <a:path w="1804824" h="687277">
                  <a:moveTo>
                    <a:pt x="24170" y="0"/>
                  </a:moveTo>
                  <a:lnTo>
                    <a:pt x="1780654" y="0"/>
                  </a:lnTo>
                  <a:cubicBezTo>
                    <a:pt x="1794003" y="0"/>
                    <a:pt x="1804824" y="10821"/>
                    <a:pt x="1804824" y="24170"/>
                  </a:cubicBezTo>
                  <a:lnTo>
                    <a:pt x="1804824" y="663107"/>
                  </a:lnTo>
                  <a:cubicBezTo>
                    <a:pt x="1804824" y="669517"/>
                    <a:pt x="1802278" y="675665"/>
                    <a:pt x="1797745" y="680198"/>
                  </a:cubicBezTo>
                  <a:cubicBezTo>
                    <a:pt x="1793212" y="684730"/>
                    <a:pt x="1787064" y="687277"/>
                    <a:pt x="1780654" y="687277"/>
                  </a:cubicBezTo>
                  <a:lnTo>
                    <a:pt x="24170" y="687277"/>
                  </a:lnTo>
                  <a:cubicBezTo>
                    <a:pt x="10821" y="687277"/>
                    <a:pt x="0" y="676456"/>
                    <a:pt x="0" y="663107"/>
                  </a:cubicBezTo>
                  <a:lnTo>
                    <a:pt x="0" y="24170"/>
                  </a:lnTo>
                  <a:cubicBezTo>
                    <a:pt x="0" y="10821"/>
                    <a:pt x="10821" y="0"/>
                    <a:pt x="24170" y="0"/>
                  </a:cubicBezTo>
                  <a:close/>
                </a:path>
              </a:pathLst>
            </a:custGeom>
            <a:solidFill>
              <a:srgbClr val="F6F8FF"/>
            </a:solidFill>
            <a:ln w="9525" cap="sq">
              <a:solidFill>
                <a:srgbClr val="343D63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5" name="TextBox 23">
              <a:extLst>
                <a:ext uri="{FF2B5EF4-FFF2-40B4-BE49-F238E27FC236}">
                  <a16:creationId xmlns:a16="http://schemas.microsoft.com/office/drawing/2014/main" id="{2FB10B56-8363-2FCF-FFE2-040BA0DEA516}"/>
                </a:ext>
              </a:extLst>
            </p:cNvPr>
            <p:cNvSpPr txBox="1"/>
            <p:nvPr/>
          </p:nvSpPr>
          <p:spPr>
            <a:xfrm>
              <a:off x="0" y="-47625"/>
              <a:ext cx="1804824" cy="7349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66" name="Group 33">
            <a:extLst>
              <a:ext uri="{FF2B5EF4-FFF2-40B4-BE49-F238E27FC236}">
                <a16:creationId xmlns:a16="http://schemas.microsoft.com/office/drawing/2014/main" id="{924289BB-A299-7079-54E9-7B1685D3516B}"/>
              </a:ext>
            </a:extLst>
          </p:cNvPr>
          <p:cNvGrpSpPr/>
          <p:nvPr/>
        </p:nvGrpSpPr>
        <p:grpSpPr>
          <a:xfrm>
            <a:off x="1369684" y="6515100"/>
            <a:ext cx="3385389" cy="722709"/>
            <a:chOff x="0" y="0"/>
            <a:chExt cx="671263" cy="143300"/>
          </a:xfrm>
        </p:grpSpPr>
        <p:sp>
          <p:nvSpPr>
            <p:cNvPr id="67" name="Freeform 34">
              <a:extLst>
                <a:ext uri="{FF2B5EF4-FFF2-40B4-BE49-F238E27FC236}">
                  <a16:creationId xmlns:a16="http://schemas.microsoft.com/office/drawing/2014/main" id="{BE520900-1292-457E-44F5-7F41B21FB436}"/>
                </a:ext>
              </a:extLst>
            </p:cNvPr>
            <p:cNvSpPr/>
            <p:nvPr/>
          </p:nvSpPr>
          <p:spPr>
            <a:xfrm>
              <a:off x="0" y="0"/>
              <a:ext cx="671263" cy="143300"/>
            </a:xfrm>
            <a:custGeom>
              <a:avLst/>
              <a:gdLst/>
              <a:ahLst/>
              <a:cxnLst/>
              <a:rect l="l" t="t" r="r" b="b"/>
              <a:pathLst>
                <a:path w="671263" h="143300">
                  <a:moveTo>
                    <a:pt x="22869" y="0"/>
                  </a:moveTo>
                  <a:lnTo>
                    <a:pt x="648394" y="0"/>
                  </a:lnTo>
                  <a:cubicBezTo>
                    <a:pt x="661024" y="0"/>
                    <a:pt x="671263" y="10239"/>
                    <a:pt x="671263" y="22869"/>
                  </a:cubicBezTo>
                  <a:lnTo>
                    <a:pt x="671263" y="120432"/>
                  </a:lnTo>
                  <a:cubicBezTo>
                    <a:pt x="671263" y="126497"/>
                    <a:pt x="668853" y="132314"/>
                    <a:pt x="664565" y="136602"/>
                  </a:cubicBezTo>
                  <a:cubicBezTo>
                    <a:pt x="660276" y="140891"/>
                    <a:pt x="654459" y="143300"/>
                    <a:pt x="648394" y="143300"/>
                  </a:cubicBezTo>
                  <a:lnTo>
                    <a:pt x="22869" y="143300"/>
                  </a:lnTo>
                  <a:cubicBezTo>
                    <a:pt x="10239" y="143300"/>
                    <a:pt x="0" y="133062"/>
                    <a:pt x="0" y="120432"/>
                  </a:cubicBezTo>
                  <a:lnTo>
                    <a:pt x="0" y="22869"/>
                  </a:lnTo>
                  <a:cubicBezTo>
                    <a:pt x="0" y="10239"/>
                    <a:pt x="10239" y="0"/>
                    <a:pt x="22869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 cap="sq">
              <a:solidFill>
                <a:srgbClr val="3D4569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68" name="TextBox 35">
              <a:extLst>
                <a:ext uri="{FF2B5EF4-FFF2-40B4-BE49-F238E27FC236}">
                  <a16:creationId xmlns:a16="http://schemas.microsoft.com/office/drawing/2014/main" id="{61D1CE95-6CEE-C89B-44CE-C0A26AB4343F}"/>
                </a:ext>
              </a:extLst>
            </p:cNvPr>
            <p:cNvSpPr txBox="1"/>
            <p:nvPr/>
          </p:nvSpPr>
          <p:spPr>
            <a:xfrm>
              <a:off x="0" y="-76200"/>
              <a:ext cx="671263" cy="219500"/>
            </a:xfrm>
            <a:prstGeom prst="rect">
              <a:avLst/>
            </a:prstGeom>
          </p:spPr>
          <p:txBody>
            <a:bodyPr lIns="67477" tIns="67477" rIns="67477" bIns="67477" rtlCol="0" anchor="ctr"/>
            <a:lstStyle/>
            <a:p>
              <a:pPr algn="ctr">
                <a:lnSpc>
                  <a:spcPts val="3919"/>
                </a:lnSpc>
              </a:pPr>
              <a:endParaRPr/>
            </a:p>
          </p:txBody>
        </p:sp>
      </p:grpSp>
      <p:sp>
        <p:nvSpPr>
          <p:cNvPr id="69" name="TextBox 17">
            <a:extLst>
              <a:ext uri="{FF2B5EF4-FFF2-40B4-BE49-F238E27FC236}">
                <a16:creationId xmlns:a16="http://schemas.microsoft.com/office/drawing/2014/main" id="{DEC94501-E934-F16F-4CF7-0EDA0736BE37}"/>
              </a:ext>
            </a:extLst>
          </p:cNvPr>
          <p:cNvSpPr txBox="1"/>
          <p:nvPr/>
        </p:nvSpPr>
        <p:spPr>
          <a:xfrm>
            <a:off x="1204554" y="6614097"/>
            <a:ext cx="3697363" cy="4454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ko-KR" altLang="en-US" sz="2800" b="1" spc="-28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해결책</a:t>
            </a:r>
            <a:endParaRPr lang="en-US" sz="2800" b="1" spc="-28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70" name="TextBox 20">
            <a:extLst>
              <a:ext uri="{FF2B5EF4-FFF2-40B4-BE49-F238E27FC236}">
                <a16:creationId xmlns:a16="http://schemas.microsoft.com/office/drawing/2014/main" id="{56E5F346-FF57-4093-C693-9611300E5EE9}"/>
              </a:ext>
            </a:extLst>
          </p:cNvPr>
          <p:cNvSpPr txBox="1"/>
          <p:nvPr/>
        </p:nvSpPr>
        <p:spPr>
          <a:xfrm>
            <a:off x="1842287" y="7770045"/>
            <a:ext cx="5393610" cy="8740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Ansible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기반 표준 정책 템플릿 설계</a:t>
            </a:r>
            <a:endParaRPr lang="en-US" altLang="ko-KR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+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자동 배포  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Playbook 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구성</a:t>
            </a:r>
            <a:endParaRPr lang="en-US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grpSp>
        <p:nvGrpSpPr>
          <p:cNvPr id="79" name="Group 24">
            <a:extLst>
              <a:ext uri="{FF2B5EF4-FFF2-40B4-BE49-F238E27FC236}">
                <a16:creationId xmlns:a16="http://schemas.microsoft.com/office/drawing/2014/main" id="{AB852540-3DFA-6EC4-47E9-447E3235FEAB}"/>
              </a:ext>
            </a:extLst>
          </p:cNvPr>
          <p:cNvGrpSpPr/>
          <p:nvPr/>
        </p:nvGrpSpPr>
        <p:grpSpPr>
          <a:xfrm>
            <a:off x="10017312" y="6571185"/>
            <a:ext cx="6407065" cy="3001593"/>
            <a:chOff x="0" y="0"/>
            <a:chExt cx="1805048" cy="687277"/>
          </a:xfrm>
        </p:grpSpPr>
        <p:sp>
          <p:nvSpPr>
            <p:cNvPr id="80" name="Freeform 25">
              <a:extLst>
                <a:ext uri="{FF2B5EF4-FFF2-40B4-BE49-F238E27FC236}">
                  <a16:creationId xmlns:a16="http://schemas.microsoft.com/office/drawing/2014/main" id="{57786BFB-375D-ADC6-3DFB-F0AAE3EF5D9F}"/>
                </a:ext>
              </a:extLst>
            </p:cNvPr>
            <p:cNvSpPr/>
            <p:nvPr/>
          </p:nvSpPr>
          <p:spPr>
            <a:xfrm>
              <a:off x="0" y="0"/>
              <a:ext cx="1805048" cy="687277"/>
            </a:xfrm>
            <a:custGeom>
              <a:avLst/>
              <a:gdLst/>
              <a:ahLst/>
              <a:cxnLst/>
              <a:rect l="l" t="t" r="r" b="b"/>
              <a:pathLst>
                <a:path w="1805048" h="687277">
                  <a:moveTo>
                    <a:pt x="24167" y="0"/>
                  </a:moveTo>
                  <a:lnTo>
                    <a:pt x="1780881" y="0"/>
                  </a:lnTo>
                  <a:cubicBezTo>
                    <a:pt x="1794228" y="0"/>
                    <a:pt x="1805048" y="10820"/>
                    <a:pt x="1805048" y="24167"/>
                  </a:cubicBezTo>
                  <a:lnTo>
                    <a:pt x="1805048" y="663110"/>
                  </a:lnTo>
                  <a:cubicBezTo>
                    <a:pt x="1805048" y="676457"/>
                    <a:pt x="1794228" y="687277"/>
                    <a:pt x="1780881" y="687277"/>
                  </a:cubicBezTo>
                  <a:lnTo>
                    <a:pt x="24167" y="687277"/>
                  </a:lnTo>
                  <a:cubicBezTo>
                    <a:pt x="10820" y="687277"/>
                    <a:pt x="0" y="676457"/>
                    <a:pt x="0" y="663110"/>
                  </a:cubicBezTo>
                  <a:lnTo>
                    <a:pt x="0" y="24167"/>
                  </a:lnTo>
                  <a:cubicBezTo>
                    <a:pt x="0" y="10820"/>
                    <a:pt x="10820" y="0"/>
                    <a:pt x="24167" y="0"/>
                  </a:cubicBezTo>
                  <a:close/>
                </a:path>
              </a:pathLst>
            </a:custGeom>
            <a:solidFill>
              <a:srgbClr val="F6F8FF"/>
            </a:solidFill>
            <a:ln w="9525" cap="sq">
              <a:solidFill>
                <a:srgbClr val="343D63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1" name="TextBox 26">
              <a:extLst>
                <a:ext uri="{FF2B5EF4-FFF2-40B4-BE49-F238E27FC236}">
                  <a16:creationId xmlns:a16="http://schemas.microsoft.com/office/drawing/2014/main" id="{D9F148F9-F594-9929-17FE-82FD5F306EA9}"/>
                </a:ext>
              </a:extLst>
            </p:cNvPr>
            <p:cNvSpPr txBox="1"/>
            <p:nvPr/>
          </p:nvSpPr>
          <p:spPr>
            <a:xfrm>
              <a:off x="0" y="-47625"/>
              <a:ext cx="1805048" cy="7349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82" name="Group 37">
            <a:extLst>
              <a:ext uri="{FF2B5EF4-FFF2-40B4-BE49-F238E27FC236}">
                <a16:creationId xmlns:a16="http://schemas.microsoft.com/office/drawing/2014/main" id="{CABB366F-3438-2B28-2343-4794D0A74CE3}"/>
              </a:ext>
            </a:extLst>
          </p:cNvPr>
          <p:cNvGrpSpPr/>
          <p:nvPr/>
        </p:nvGrpSpPr>
        <p:grpSpPr>
          <a:xfrm>
            <a:off x="9998303" y="6130797"/>
            <a:ext cx="3466746" cy="1107011"/>
            <a:chOff x="0" y="-76200"/>
            <a:chExt cx="687394" cy="219500"/>
          </a:xfrm>
        </p:grpSpPr>
        <p:sp>
          <p:nvSpPr>
            <p:cNvPr id="83" name="Freeform 38">
              <a:extLst>
                <a:ext uri="{FF2B5EF4-FFF2-40B4-BE49-F238E27FC236}">
                  <a16:creationId xmlns:a16="http://schemas.microsoft.com/office/drawing/2014/main" id="{F659254C-8538-27F0-8570-E5F31DE97338}"/>
                </a:ext>
              </a:extLst>
            </p:cNvPr>
            <p:cNvSpPr/>
            <p:nvPr/>
          </p:nvSpPr>
          <p:spPr>
            <a:xfrm>
              <a:off x="0" y="0"/>
              <a:ext cx="687394" cy="143300"/>
            </a:xfrm>
            <a:custGeom>
              <a:avLst/>
              <a:gdLst/>
              <a:ahLst/>
              <a:cxnLst/>
              <a:rect l="l" t="t" r="r" b="b"/>
              <a:pathLst>
                <a:path w="687394" h="143300">
                  <a:moveTo>
                    <a:pt x="22332" y="0"/>
                  </a:moveTo>
                  <a:lnTo>
                    <a:pt x="665062" y="0"/>
                  </a:lnTo>
                  <a:cubicBezTo>
                    <a:pt x="677396" y="0"/>
                    <a:pt x="687394" y="9998"/>
                    <a:pt x="687394" y="22332"/>
                  </a:cubicBezTo>
                  <a:lnTo>
                    <a:pt x="687394" y="120968"/>
                  </a:lnTo>
                  <a:cubicBezTo>
                    <a:pt x="687394" y="126891"/>
                    <a:pt x="685042" y="132571"/>
                    <a:pt x="680853" y="136760"/>
                  </a:cubicBezTo>
                  <a:cubicBezTo>
                    <a:pt x="676665" y="140948"/>
                    <a:pt x="670985" y="143300"/>
                    <a:pt x="665062" y="143300"/>
                  </a:cubicBezTo>
                  <a:lnTo>
                    <a:pt x="22332" y="143300"/>
                  </a:lnTo>
                  <a:cubicBezTo>
                    <a:pt x="9998" y="143300"/>
                    <a:pt x="0" y="133302"/>
                    <a:pt x="0" y="120968"/>
                  </a:cubicBezTo>
                  <a:lnTo>
                    <a:pt x="0" y="22332"/>
                  </a:lnTo>
                  <a:cubicBezTo>
                    <a:pt x="0" y="9998"/>
                    <a:pt x="9998" y="0"/>
                    <a:pt x="22332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sq">
              <a:solidFill>
                <a:srgbClr val="3D4569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84" name="TextBox 39">
              <a:extLst>
                <a:ext uri="{FF2B5EF4-FFF2-40B4-BE49-F238E27FC236}">
                  <a16:creationId xmlns:a16="http://schemas.microsoft.com/office/drawing/2014/main" id="{5C9B8E74-9942-F29E-58F4-3BD93534C881}"/>
                </a:ext>
              </a:extLst>
            </p:cNvPr>
            <p:cNvSpPr txBox="1"/>
            <p:nvPr/>
          </p:nvSpPr>
          <p:spPr>
            <a:xfrm>
              <a:off x="0" y="-76200"/>
              <a:ext cx="687394" cy="219500"/>
            </a:xfrm>
            <a:prstGeom prst="rect">
              <a:avLst/>
            </a:prstGeom>
          </p:spPr>
          <p:txBody>
            <a:bodyPr lIns="67477" tIns="67477" rIns="67477" bIns="67477" rtlCol="0" anchor="ctr"/>
            <a:lstStyle/>
            <a:p>
              <a:pPr algn="ctr">
                <a:lnSpc>
                  <a:spcPts val="3919"/>
                </a:lnSpc>
              </a:pPr>
              <a:endParaRPr/>
            </a:p>
          </p:txBody>
        </p:sp>
      </p:grpSp>
      <p:sp>
        <p:nvSpPr>
          <p:cNvPr id="85" name="TextBox 17">
            <a:extLst>
              <a:ext uri="{FF2B5EF4-FFF2-40B4-BE49-F238E27FC236}">
                <a16:creationId xmlns:a16="http://schemas.microsoft.com/office/drawing/2014/main" id="{A25B8CE6-D157-6CA7-8ED3-F6563BEFB70A}"/>
              </a:ext>
            </a:extLst>
          </p:cNvPr>
          <p:cNvSpPr txBox="1"/>
          <p:nvPr/>
        </p:nvSpPr>
        <p:spPr>
          <a:xfrm>
            <a:off x="9849864" y="2010997"/>
            <a:ext cx="3697363" cy="4454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ko-KR" altLang="en-US" sz="2800" b="1" spc="-28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원인 분석</a:t>
            </a:r>
            <a:endParaRPr lang="en-US" sz="2800" b="1" spc="-28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86" name="TextBox 17">
            <a:extLst>
              <a:ext uri="{FF2B5EF4-FFF2-40B4-BE49-F238E27FC236}">
                <a16:creationId xmlns:a16="http://schemas.microsoft.com/office/drawing/2014/main" id="{9BB4C4F6-0011-3AEB-2619-4E90B13C3BCB}"/>
              </a:ext>
            </a:extLst>
          </p:cNvPr>
          <p:cNvSpPr txBox="1"/>
          <p:nvPr/>
        </p:nvSpPr>
        <p:spPr>
          <a:xfrm>
            <a:off x="9882994" y="6659624"/>
            <a:ext cx="3697363" cy="4454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ko-KR" altLang="en-US" sz="2800" b="1" spc="-28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위험성</a:t>
            </a:r>
            <a:endParaRPr lang="en-US" sz="2800" b="1" spc="-28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grpSp>
        <p:nvGrpSpPr>
          <p:cNvPr id="87" name="Group 31">
            <a:extLst>
              <a:ext uri="{FF2B5EF4-FFF2-40B4-BE49-F238E27FC236}">
                <a16:creationId xmlns:a16="http://schemas.microsoft.com/office/drawing/2014/main" id="{BED19905-D2FA-DF62-CB87-C8B840181E21}"/>
              </a:ext>
            </a:extLst>
          </p:cNvPr>
          <p:cNvGrpSpPr/>
          <p:nvPr/>
        </p:nvGrpSpPr>
        <p:grpSpPr>
          <a:xfrm rot="16200000">
            <a:off x="8674416" y="3030589"/>
            <a:ext cx="488291" cy="855436"/>
            <a:chOff x="0" y="0"/>
            <a:chExt cx="651054" cy="1140581"/>
          </a:xfrm>
        </p:grpSpPr>
        <p:sp>
          <p:nvSpPr>
            <p:cNvPr id="88" name="Freeform 32">
              <a:extLst>
                <a:ext uri="{FF2B5EF4-FFF2-40B4-BE49-F238E27FC236}">
                  <a16:creationId xmlns:a16="http://schemas.microsoft.com/office/drawing/2014/main" id="{21761F76-5250-6D53-7090-795EEA789C93}"/>
                </a:ext>
              </a:extLst>
            </p:cNvPr>
            <p:cNvSpPr/>
            <p:nvPr/>
          </p:nvSpPr>
          <p:spPr>
            <a:xfrm rot="5400000">
              <a:off x="107788" y="597315"/>
              <a:ext cx="435479" cy="651054"/>
            </a:xfrm>
            <a:custGeom>
              <a:avLst/>
              <a:gdLst/>
              <a:ahLst/>
              <a:cxnLst/>
              <a:rect l="l" t="t" r="r" b="b"/>
              <a:pathLst>
                <a:path w="435479" h="651054">
                  <a:moveTo>
                    <a:pt x="0" y="0"/>
                  </a:moveTo>
                  <a:lnTo>
                    <a:pt x="435479" y="0"/>
                  </a:lnTo>
                  <a:lnTo>
                    <a:pt x="435479" y="651054"/>
                  </a:lnTo>
                  <a:lnTo>
                    <a:pt x="0" y="6510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9" name="Freeform 33">
              <a:extLst>
                <a:ext uri="{FF2B5EF4-FFF2-40B4-BE49-F238E27FC236}">
                  <a16:creationId xmlns:a16="http://schemas.microsoft.com/office/drawing/2014/main" id="{8DFFF2EF-407A-7D9C-E59F-20C1BB68C5A3}"/>
                </a:ext>
              </a:extLst>
            </p:cNvPr>
            <p:cNvSpPr/>
            <p:nvPr/>
          </p:nvSpPr>
          <p:spPr>
            <a:xfrm rot="5400000">
              <a:off x="107788" y="242837"/>
              <a:ext cx="435479" cy="651054"/>
            </a:xfrm>
            <a:custGeom>
              <a:avLst/>
              <a:gdLst/>
              <a:ahLst/>
              <a:cxnLst/>
              <a:rect l="l" t="t" r="r" b="b"/>
              <a:pathLst>
                <a:path w="435479" h="651054">
                  <a:moveTo>
                    <a:pt x="0" y="0"/>
                  </a:moveTo>
                  <a:lnTo>
                    <a:pt x="435479" y="0"/>
                  </a:lnTo>
                  <a:lnTo>
                    <a:pt x="435479" y="651055"/>
                  </a:lnTo>
                  <a:lnTo>
                    <a:pt x="0" y="6510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90" name="Freeform 34">
              <a:extLst>
                <a:ext uri="{FF2B5EF4-FFF2-40B4-BE49-F238E27FC236}">
                  <a16:creationId xmlns:a16="http://schemas.microsoft.com/office/drawing/2014/main" id="{DE6EF4E9-1CD4-8E03-962C-0D98863985E5}"/>
                </a:ext>
              </a:extLst>
            </p:cNvPr>
            <p:cNvSpPr/>
            <p:nvPr/>
          </p:nvSpPr>
          <p:spPr>
            <a:xfrm rot="5400000">
              <a:off x="107788" y="-107788"/>
              <a:ext cx="435479" cy="651054"/>
            </a:xfrm>
            <a:custGeom>
              <a:avLst/>
              <a:gdLst/>
              <a:ahLst/>
              <a:cxnLst/>
              <a:rect l="l" t="t" r="r" b="b"/>
              <a:pathLst>
                <a:path w="435479" h="651054">
                  <a:moveTo>
                    <a:pt x="0" y="0"/>
                  </a:moveTo>
                  <a:lnTo>
                    <a:pt x="435479" y="0"/>
                  </a:lnTo>
                  <a:lnTo>
                    <a:pt x="435479" y="651055"/>
                  </a:lnTo>
                  <a:lnTo>
                    <a:pt x="0" y="6510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91" name="Group 31">
            <a:extLst>
              <a:ext uri="{FF2B5EF4-FFF2-40B4-BE49-F238E27FC236}">
                <a16:creationId xmlns:a16="http://schemas.microsoft.com/office/drawing/2014/main" id="{C90334A2-AF16-33CC-A5D9-3A7B4EC37961}"/>
              </a:ext>
            </a:extLst>
          </p:cNvPr>
          <p:cNvGrpSpPr/>
          <p:nvPr/>
        </p:nvGrpSpPr>
        <p:grpSpPr>
          <a:xfrm>
            <a:off x="12921055" y="5311072"/>
            <a:ext cx="488291" cy="855436"/>
            <a:chOff x="0" y="0"/>
            <a:chExt cx="651054" cy="1140581"/>
          </a:xfrm>
        </p:grpSpPr>
        <p:sp>
          <p:nvSpPr>
            <p:cNvPr id="92" name="Freeform 32">
              <a:extLst>
                <a:ext uri="{FF2B5EF4-FFF2-40B4-BE49-F238E27FC236}">
                  <a16:creationId xmlns:a16="http://schemas.microsoft.com/office/drawing/2014/main" id="{3B6C589F-DF71-16B6-C279-8C42369D9903}"/>
                </a:ext>
              </a:extLst>
            </p:cNvPr>
            <p:cNvSpPr/>
            <p:nvPr/>
          </p:nvSpPr>
          <p:spPr>
            <a:xfrm rot="5400000">
              <a:off x="107788" y="597315"/>
              <a:ext cx="435479" cy="651054"/>
            </a:xfrm>
            <a:custGeom>
              <a:avLst/>
              <a:gdLst/>
              <a:ahLst/>
              <a:cxnLst/>
              <a:rect l="l" t="t" r="r" b="b"/>
              <a:pathLst>
                <a:path w="435479" h="651054">
                  <a:moveTo>
                    <a:pt x="0" y="0"/>
                  </a:moveTo>
                  <a:lnTo>
                    <a:pt x="435479" y="0"/>
                  </a:lnTo>
                  <a:lnTo>
                    <a:pt x="435479" y="651054"/>
                  </a:lnTo>
                  <a:lnTo>
                    <a:pt x="0" y="6510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3" name="Freeform 33">
              <a:extLst>
                <a:ext uri="{FF2B5EF4-FFF2-40B4-BE49-F238E27FC236}">
                  <a16:creationId xmlns:a16="http://schemas.microsoft.com/office/drawing/2014/main" id="{38205870-8C92-9155-3C85-D2568F6FEA1F}"/>
                </a:ext>
              </a:extLst>
            </p:cNvPr>
            <p:cNvSpPr/>
            <p:nvPr/>
          </p:nvSpPr>
          <p:spPr>
            <a:xfrm rot="5400000">
              <a:off x="107788" y="242837"/>
              <a:ext cx="435479" cy="651054"/>
            </a:xfrm>
            <a:custGeom>
              <a:avLst/>
              <a:gdLst/>
              <a:ahLst/>
              <a:cxnLst/>
              <a:rect l="l" t="t" r="r" b="b"/>
              <a:pathLst>
                <a:path w="435479" h="651054">
                  <a:moveTo>
                    <a:pt x="0" y="0"/>
                  </a:moveTo>
                  <a:lnTo>
                    <a:pt x="435479" y="0"/>
                  </a:lnTo>
                  <a:lnTo>
                    <a:pt x="435479" y="651055"/>
                  </a:lnTo>
                  <a:lnTo>
                    <a:pt x="0" y="6510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94" name="Freeform 34">
              <a:extLst>
                <a:ext uri="{FF2B5EF4-FFF2-40B4-BE49-F238E27FC236}">
                  <a16:creationId xmlns:a16="http://schemas.microsoft.com/office/drawing/2014/main" id="{448F50C3-C69B-F045-1254-C82AD9D46666}"/>
                </a:ext>
              </a:extLst>
            </p:cNvPr>
            <p:cNvSpPr/>
            <p:nvPr/>
          </p:nvSpPr>
          <p:spPr>
            <a:xfrm rot="5400000">
              <a:off x="107788" y="-107788"/>
              <a:ext cx="435479" cy="651054"/>
            </a:xfrm>
            <a:custGeom>
              <a:avLst/>
              <a:gdLst/>
              <a:ahLst/>
              <a:cxnLst/>
              <a:rect l="l" t="t" r="r" b="b"/>
              <a:pathLst>
                <a:path w="435479" h="651054">
                  <a:moveTo>
                    <a:pt x="0" y="0"/>
                  </a:moveTo>
                  <a:lnTo>
                    <a:pt x="435479" y="0"/>
                  </a:lnTo>
                  <a:lnTo>
                    <a:pt x="435479" y="651055"/>
                  </a:lnTo>
                  <a:lnTo>
                    <a:pt x="0" y="6510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95" name="Group 31">
            <a:extLst>
              <a:ext uri="{FF2B5EF4-FFF2-40B4-BE49-F238E27FC236}">
                <a16:creationId xmlns:a16="http://schemas.microsoft.com/office/drawing/2014/main" id="{2B3EEF1D-727F-D863-6A08-8172F7C6D2FD}"/>
              </a:ext>
            </a:extLst>
          </p:cNvPr>
          <p:cNvGrpSpPr/>
          <p:nvPr/>
        </p:nvGrpSpPr>
        <p:grpSpPr>
          <a:xfrm rot="5400000">
            <a:off x="8710991" y="7540265"/>
            <a:ext cx="488291" cy="855436"/>
            <a:chOff x="0" y="0"/>
            <a:chExt cx="651054" cy="1140581"/>
          </a:xfrm>
        </p:grpSpPr>
        <p:sp>
          <p:nvSpPr>
            <p:cNvPr id="96" name="Freeform 32">
              <a:extLst>
                <a:ext uri="{FF2B5EF4-FFF2-40B4-BE49-F238E27FC236}">
                  <a16:creationId xmlns:a16="http://schemas.microsoft.com/office/drawing/2014/main" id="{8CB41B9C-6E54-3BEC-1DC6-317424FCFBB6}"/>
                </a:ext>
              </a:extLst>
            </p:cNvPr>
            <p:cNvSpPr/>
            <p:nvPr/>
          </p:nvSpPr>
          <p:spPr>
            <a:xfrm rot="5400000">
              <a:off x="107788" y="597315"/>
              <a:ext cx="435479" cy="651054"/>
            </a:xfrm>
            <a:custGeom>
              <a:avLst/>
              <a:gdLst/>
              <a:ahLst/>
              <a:cxnLst/>
              <a:rect l="l" t="t" r="r" b="b"/>
              <a:pathLst>
                <a:path w="435479" h="651054">
                  <a:moveTo>
                    <a:pt x="0" y="0"/>
                  </a:moveTo>
                  <a:lnTo>
                    <a:pt x="435479" y="0"/>
                  </a:lnTo>
                  <a:lnTo>
                    <a:pt x="435479" y="651054"/>
                  </a:lnTo>
                  <a:lnTo>
                    <a:pt x="0" y="6510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7" name="Freeform 33">
              <a:extLst>
                <a:ext uri="{FF2B5EF4-FFF2-40B4-BE49-F238E27FC236}">
                  <a16:creationId xmlns:a16="http://schemas.microsoft.com/office/drawing/2014/main" id="{85CC8CAB-5E40-5F8E-88CC-1820EDA0C5EE}"/>
                </a:ext>
              </a:extLst>
            </p:cNvPr>
            <p:cNvSpPr/>
            <p:nvPr/>
          </p:nvSpPr>
          <p:spPr>
            <a:xfrm rot="5400000">
              <a:off x="107788" y="242837"/>
              <a:ext cx="435479" cy="651054"/>
            </a:xfrm>
            <a:custGeom>
              <a:avLst/>
              <a:gdLst/>
              <a:ahLst/>
              <a:cxnLst/>
              <a:rect l="l" t="t" r="r" b="b"/>
              <a:pathLst>
                <a:path w="435479" h="651054">
                  <a:moveTo>
                    <a:pt x="0" y="0"/>
                  </a:moveTo>
                  <a:lnTo>
                    <a:pt x="435479" y="0"/>
                  </a:lnTo>
                  <a:lnTo>
                    <a:pt x="435479" y="651055"/>
                  </a:lnTo>
                  <a:lnTo>
                    <a:pt x="0" y="6510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98" name="Freeform 34">
              <a:extLst>
                <a:ext uri="{FF2B5EF4-FFF2-40B4-BE49-F238E27FC236}">
                  <a16:creationId xmlns:a16="http://schemas.microsoft.com/office/drawing/2014/main" id="{538AA612-FC69-DE35-AD17-CC69F30FFAF3}"/>
                </a:ext>
              </a:extLst>
            </p:cNvPr>
            <p:cNvSpPr/>
            <p:nvPr/>
          </p:nvSpPr>
          <p:spPr>
            <a:xfrm rot="5400000">
              <a:off x="107788" y="-107788"/>
              <a:ext cx="435479" cy="651054"/>
            </a:xfrm>
            <a:custGeom>
              <a:avLst/>
              <a:gdLst/>
              <a:ahLst/>
              <a:cxnLst/>
              <a:rect l="l" t="t" r="r" b="b"/>
              <a:pathLst>
                <a:path w="435479" h="651054">
                  <a:moveTo>
                    <a:pt x="0" y="0"/>
                  </a:moveTo>
                  <a:lnTo>
                    <a:pt x="435479" y="0"/>
                  </a:lnTo>
                  <a:lnTo>
                    <a:pt x="435479" y="651055"/>
                  </a:lnTo>
                  <a:lnTo>
                    <a:pt x="0" y="6510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03" name="TextBox 20">
            <a:extLst>
              <a:ext uri="{FF2B5EF4-FFF2-40B4-BE49-F238E27FC236}">
                <a16:creationId xmlns:a16="http://schemas.microsoft.com/office/drawing/2014/main" id="{DE4E1344-446E-CCCF-F9EF-554A7F5469BA}"/>
              </a:ext>
            </a:extLst>
          </p:cNvPr>
          <p:cNvSpPr txBox="1"/>
          <p:nvPr/>
        </p:nvSpPr>
        <p:spPr>
          <a:xfrm>
            <a:off x="10243705" y="3194504"/>
            <a:ext cx="5617888" cy="8740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기존 템플릿에 신규 정책 미적용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/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방화벽 차단 실패</a:t>
            </a:r>
            <a:endParaRPr lang="en-US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04" name="TextBox 20">
            <a:extLst>
              <a:ext uri="{FF2B5EF4-FFF2-40B4-BE49-F238E27FC236}">
                <a16:creationId xmlns:a16="http://schemas.microsoft.com/office/drawing/2014/main" id="{C2EE591B-13B4-A618-D1C3-915E80888D24}"/>
              </a:ext>
            </a:extLst>
          </p:cNvPr>
          <p:cNvSpPr txBox="1"/>
          <p:nvPr/>
        </p:nvSpPr>
        <p:spPr>
          <a:xfrm>
            <a:off x="10480819" y="7770045"/>
            <a:ext cx="5617888" cy="8740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전국 수백 대 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ATM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이 외부 접근 가능</a:t>
            </a:r>
            <a:endParaRPr lang="en-US" altLang="ko-KR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-&gt;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전체 네트워크 위험</a:t>
            </a:r>
            <a:endParaRPr lang="en-US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</p:spTree>
    <p:extLst>
      <p:ext uri="{BB962C8B-B14F-4D97-AF65-F5344CB8AC3E}">
        <p14:creationId xmlns:p14="http://schemas.microsoft.com/office/powerpoint/2010/main" val="17476498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769228"/>
            <a:ext cx="17297400" cy="9517772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304800" y="342900"/>
            <a:ext cx="8192746" cy="8681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1-</a:t>
            </a:r>
            <a:r>
              <a:rPr lang="en-US" altLang="ko-KR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3</a:t>
            </a:r>
            <a:r>
              <a:rPr lang="en-US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구조</a:t>
            </a:r>
            <a:endParaRPr lang="en-US" sz="48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32055"/>
            <a:ext cx="17297400" cy="9517772"/>
          </a:xfrm>
          <a:prstGeom prst="rect">
            <a:avLst/>
          </a:prstGeom>
        </p:spPr>
      </p:pic>
      <p:sp>
        <p:nvSpPr>
          <p:cNvPr id="4" name="모서리가 둥근 직사각형 3"/>
          <p:cNvSpPr/>
          <p:nvPr/>
        </p:nvSpPr>
        <p:spPr>
          <a:xfrm>
            <a:off x="3429001" y="3358527"/>
            <a:ext cx="2590799" cy="57150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FF0000"/>
                </a:solidFill>
              </a:ln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6705600" y="3358527"/>
            <a:ext cx="2590799" cy="65913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10048460" y="3358527"/>
            <a:ext cx="2743200" cy="65913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736706" y="4384825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rgbClr val="FF0000"/>
                </a:solidFill>
              </a:rPr>
              <a:t>지사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266518" y="4384825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rgbClr val="FF0000"/>
                </a:solidFill>
              </a:rPr>
              <a:t>본사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666873" y="4184770"/>
            <a:ext cx="15063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FF0000"/>
                </a:solidFill>
              </a:rPr>
              <a:t>Data Center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5867399" y="1900147"/>
            <a:ext cx="4799473" cy="100117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7848600" y="1409700"/>
            <a:ext cx="748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err="1">
                <a:solidFill>
                  <a:srgbClr val="FF0000"/>
                </a:solidFill>
              </a:rPr>
              <a:t>IPSec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11526645" y="1301127"/>
            <a:ext cx="1219202" cy="100117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11373858" y="865101"/>
            <a:ext cx="15247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rgbClr val="FF0000"/>
                </a:solidFill>
              </a:rPr>
              <a:t>지역 라우터</a:t>
            </a:r>
          </a:p>
        </p:txBody>
      </p:sp>
      <p:sp>
        <p:nvSpPr>
          <p:cNvPr id="17" name="모서리가 둥근 직사각형 16"/>
          <p:cNvSpPr/>
          <p:nvPr/>
        </p:nvSpPr>
        <p:spPr>
          <a:xfrm>
            <a:off x="3636206" y="1301127"/>
            <a:ext cx="1219202" cy="100117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3483419" y="865101"/>
            <a:ext cx="15247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rgbClr val="FF0000"/>
                </a:solidFill>
              </a:rPr>
              <a:t>지역 라우터</a:t>
            </a:r>
          </a:p>
        </p:txBody>
      </p:sp>
      <p:sp>
        <p:nvSpPr>
          <p:cNvPr id="19" name="모서리가 둥근 직사각형 18"/>
          <p:cNvSpPr/>
          <p:nvPr/>
        </p:nvSpPr>
        <p:spPr>
          <a:xfrm>
            <a:off x="554233" y="924057"/>
            <a:ext cx="1219202" cy="100117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1860529" y="900068"/>
            <a:ext cx="67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FF0000"/>
                </a:solidFill>
              </a:rPr>
              <a:t>ATM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15503130" y="747991"/>
            <a:ext cx="1219202" cy="100117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6809426" y="724002"/>
            <a:ext cx="67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FF0000"/>
                </a:solidFill>
              </a:rPr>
              <a:t>ATM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13397944" y="4384825"/>
            <a:ext cx="4356656" cy="308850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15087600" y="3872817"/>
            <a:ext cx="6928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FF0000"/>
                </a:solidFill>
              </a:rPr>
              <a:t>DMZ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27" name="모서리가 둥근 직사각형 26"/>
          <p:cNvSpPr/>
          <p:nvPr/>
        </p:nvSpPr>
        <p:spPr>
          <a:xfrm>
            <a:off x="5330990" y="432055"/>
            <a:ext cx="1219202" cy="92228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5625370" y="18990"/>
            <a:ext cx="6992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FF0000"/>
                </a:solidFill>
              </a:rPr>
              <a:t>ISP 1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9768552" y="412351"/>
            <a:ext cx="1219202" cy="8761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/>
          <p:cNvSpPr txBox="1"/>
          <p:nvPr/>
        </p:nvSpPr>
        <p:spPr>
          <a:xfrm>
            <a:off x="10048460" y="22769"/>
            <a:ext cx="6992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FF0000"/>
                </a:solidFill>
              </a:rPr>
              <a:t>ISP 2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28119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419100"/>
            <a:ext cx="17449800" cy="9601629"/>
          </a:xfrm>
          <a:prstGeom prst="rect">
            <a:avLst/>
          </a:prstGeom>
        </p:spPr>
      </p:pic>
      <p:sp>
        <p:nvSpPr>
          <p:cNvPr id="2" name="타원 1"/>
          <p:cNvSpPr/>
          <p:nvPr/>
        </p:nvSpPr>
        <p:spPr>
          <a:xfrm rot="20940257">
            <a:off x="216539" y="522536"/>
            <a:ext cx="6287047" cy="18167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/>
          <p:cNvSpPr/>
          <p:nvPr/>
        </p:nvSpPr>
        <p:spPr>
          <a:xfrm rot="549798">
            <a:off x="10239141" y="489010"/>
            <a:ext cx="6287047" cy="18167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2903913" y="673998"/>
            <a:ext cx="12025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AS 107</a:t>
            </a:r>
            <a:endParaRPr lang="ko-KR" altLang="en-US" sz="28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13366099" y="673998"/>
            <a:ext cx="13853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AS 1009</a:t>
            </a:r>
            <a:endParaRPr lang="ko-KR" altLang="en-US" sz="28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1356943" y="3848100"/>
            <a:ext cx="222445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800" b="1" dirty="0"/>
              <a:t>AS 1</a:t>
            </a:r>
          </a:p>
          <a:p>
            <a:pPr algn="r"/>
            <a:r>
              <a:rPr lang="en-US" altLang="ko-KR" sz="2800" b="1" dirty="0"/>
              <a:t>OSPF 1 area 0</a:t>
            </a:r>
            <a:endParaRPr lang="ko-KR" altLang="en-US" sz="2800" b="1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3657601" y="2127736"/>
            <a:ext cx="9448800" cy="789299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12667574" y="2988720"/>
            <a:ext cx="27823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FFC000"/>
                </a:solidFill>
              </a:rPr>
              <a:t>VPN </a:t>
            </a:r>
            <a:r>
              <a:rPr lang="en-US" altLang="ko-KR" sz="2800" b="1" dirty="0" err="1">
                <a:solidFill>
                  <a:srgbClr val="FFC000"/>
                </a:solidFill>
              </a:rPr>
              <a:t>IPSec</a:t>
            </a:r>
            <a:r>
              <a:rPr lang="en-US" altLang="ko-KR" sz="2800" b="1" dirty="0">
                <a:solidFill>
                  <a:srgbClr val="FFC000"/>
                </a:solidFill>
              </a:rPr>
              <a:t> Tunnel</a:t>
            </a:r>
            <a:endParaRPr lang="ko-KR" altLang="en-US" sz="2800" b="1" dirty="0">
              <a:solidFill>
                <a:srgbClr val="FFC000"/>
              </a:solidFill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4557341" y="2400300"/>
            <a:ext cx="7939459" cy="1447800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C000"/>
              </a:solidFill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13487402" y="4456551"/>
            <a:ext cx="4532786" cy="297295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15305595" y="7531791"/>
            <a:ext cx="8963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FF0000"/>
                </a:solidFill>
              </a:rPr>
              <a:t>DMZ</a:t>
            </a:r>
            <a:endParaRPr lang="ko-KR" altLang="en-US" sz="2800" b="1" dirty="0">
              <a:solidFill>
                <a:srgbClr val="FF0000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4111606" y="5159618"/>
            <a:ext cx="8555968" cy="778118"/>
          </a:xfrm>
          <a:prstGeom prst="round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C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946783" y="5298014"/>
            <a:ext cx="15413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7030A0"/>
                </a:solidFill>
              </a:rPr>
              <a:t>ACL </a:t>
            </a:r>
            <a:r>
              <a:rPr lang="ko-KR" altLang="en-US" sz="2800" b="1" dirty="0">
                <a:solidFill>
                  <a:srgbClr val="7030A0"/>
                </a:solidFill>
              </a:rPr>
              <a:t>설정</a:t>
            </a:r>
          </a:p>
        </p:txBody>
      </p:sp>
      <p:sp>
        <p:nvSpPr>
          <p:cNvPr id="20" name="모서리가 둥근 직사각형 19"/>
          <p:cNvSpPr/>
          <p:nvPr/>
        </p:nvSpPr>
        <p:spPr>
          <a:xfrm>
            <a:off x="6858001" y="6759874"/>
            <a:ext cx="2247900" cy="2879426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C000"/>
              </a:solidFill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10260500" y="6771470"/>
            <a:ext cx="2247900" cy="2879426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C0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015689" y="7231471"/>
            <a:ext cx="8066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00B050"/>
                </a:solidFill>
              </a:rPr>
              <a:t>HSRP </a:t>
            </a:r>
          </a:p>
          <a:p>
            <a:r>
              <a:rPr lang="ko-KR" altLang="en-US" sz="2000" b="1" dirty="0">
                <a:solidFill>
                  <a:srgbClr val="00B050"/>
                </a:solidFill>
              </a:rPr>
              <a:t>설정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9442281" y="7347125"/>
            <a:ext cx="8066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00B050"/>
                </a:solidFill>
              </a:rPr>
              <a:t>HSRP </a:t>
            </a:r>
          </a:p>
          <a:p>
            <a:r>
              <a:rPr lang="ko-KR" altLang="en-US" sz="2000" b="1" dirty="0">
                <a:solidFill>
                  <a:srgbClr val="00B050"/>
                </a:solidFill>
              </a:rPr>
              <a:t>설정</a:t>
            </a:r>
          </a:p>
        </p:txBody>
      </p:sp>
      <p:sp>
        <p:nvSpPr>
          <p:cNvPr id="24" name="타원 23"/>
          <p:cNvSpPr/>
          <p:nvPr/>
        </p:nvSpPr>
        <p:spPr>
          <a:xfrm>
            <a:off x="10118033" y="5073293"/>
            <a:ext cx="2670898" cy="95076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10941418" y="5548677"/>
            <a:ext cx="10241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FF0000"/>
                </a:solidFill>
              </a:rPr>
              <a:t>Failover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13687928" y="5212687"/>
            <a:ext cx="1180484" cy="95076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13946006" y="6196313"/>
            <a:ext cx="6150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FF0000"/>
                </a:solidFill>
              </a:rPr>
              <a:t>NAT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06535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/>
          <p:cNvSpPr txBox="1"/>
          <p:nvPr/>
        </p:nvSpPr>
        <p:spPr>
          <a:xfrm>
            <a:off x="1265510" y="6350576"/>
            <a:ext cx="2290681" cy="6668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199"/>
              </a:lnSpc>
            </a:pPr>
            <a:r>
              <a:rPr lang="en-US" sz="3999" b="1" spc="-3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Ansible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39419" y="7202620"/>
            <a:ext cx="2567079" cy="6078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69874" lvl="1" algn="ctr">
              <a:lnSpc>
                <a:spcPts val="4574"/>
              </a:lnSpc>
            </a:pP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정책 자동화 도구</a:t>
            </a:r>
            <a:endParaRPr lang="en-US" sz="2499" dirty="0">
              <a:latin typeface="Tlab 돋움 레귤러"/>
              <a:ea typeface="Tlab 돋움 레귤러"/>
              <a:cs typeface="Tlab 돋움 레귤러"/>
              <a:sym typeface="Tlab 돋움 레귤러"/>
            </a:endParaRPr>
          </a:p>
        </p:txBody>
      </p:sp>
      <p:sp>
        <p:nvSpPr>
          <p:cNvPr id="14" name="TextBox 2">
            <a:extLst>
              <a:ext uri="{FF2B5EF4-FFF2-40B4-BE49-F238E27FC236}">
                <a16:creationId xmlns:a16="http://schemas.microsoft.com/office/drawing/2014/main" id="{31D35C70-4BD0-F687-0E65-5BF64F6077CD}"/>
              </a:ext>
            </a:extLst>
          </p:cNvPr>
          <p:cNvSpPr txBox="1"/>
          <p:nvPr/>
        </p:nvSpPr>
        <p:spPr>
          <a:xfrm>
            <a:off x="242389" y="427924"/>
            <a:ext cx="10437803" cy="8681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1-</a:t>
            </a:r>
            <a:r>
              <a:rPr lang="en-US" altLang="ko-KR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4</a:t>
            </a:r>
            <a:r>
              <a:rPr 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활용 장비 및 재료</a:t>
            </a:r>
            <a:endParaRPr lang="en-US" sz="55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pic>
        <p:nvPicPr>
          <p:cNvPr id="1028" name="Picture 4" descr="Ansible - 다운로드 무료 아이콘">
            <a:extLst>
              <a:ext uri="{FF2B5EF4-FFF2-40B4-BE49-F238E27FC236}">
                <a16:creationId xmlns:a16="http://schemas.microsoft.com/office/drawing/2014/main" id="{BCED02BC-B2C9-3AAE-A7A6-273A921F9A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419" y="3234085"/>
            <a:ext cx="2570745" cy="2570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6) PNET-LAB">
            <a:extLst>
              <a:ext uri="{FF2B5EF4-FFF2-40B4-BE49-F238E27FC236}">
                <a16:creationId xmlns:a16="http://schemas.microsoft.com/office/drawing/2014/main" id="{16F6A7CD-F907-171C-999D-2F6930903C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11" y="3021507"/>
            <a:ext cx="2691928" cy="2826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Github 로고 - 무료 소셜 미디어개 아이콘">
            <a:extLst>
              <a:ext uri="{FF2B5EF4-FFF2-40B4-BE49-F238E27FC236}">
                <a16:creationId xmlns:a16="http://schemas.microsoft.com/office/drawing/2014/main" id="{30564DAC-2F1A-84F2-90B8-20D811AF5E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5878" y="3179865"/>
            <a:ext cx="266700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7">
            <a:extLst>
              <a:ext uri="{FF2B5EF4-FFF2-40B4-BE49-F238E27FC236}">
                <a16:creationId xmlns:a16="http://schemas.microsoft.com/office/drawing/2014/main" id="{E9499DD1-BCC5-015C-0286-955C6ABB2666}"/>
              </a:ext>
            </a:extLst>
          </p:cNvPr>
          <p:cNvSpPr txBox="1"/>
          <p:nvPr/>
        </p:nvSpPr>
        <p:spPr>
          <a:xfrm>
            <a:off x="5370502" y="6406721"/>
            <a:ext cx="2438400" cy="6417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199"/>
              </a:lnSpc>
            </a:pPr>
            <a:r>
              <a:rPr lang="en-US" sz="3999" b="1" spc="-39" dirty="0" err="1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PNETLab</a:t>
            </a:r>
            <a:endParaRPr lang="en-US" sz="3999" b="1" spc="-3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8" name="TextBox 8">
            <a:extLst>
              <a:ext uri="{FF2B5EF4-FFF2-40B4-BE49-F238E27FC236}">
                <a16:creationId xmlns:a16="http://schemas.microsoft.com/office/drawing/2014/main" id="{9D83E45B-10E9-BECD-7855-9983124886A1}"/>
              </a:ext>
            </a:extLst>
          </p:cNvPr>
          <p:cNvSpPr txBox="1"/>
          <p:nvPr/>
        </p:nvSpPr>
        <p:spPr>
          <a:xfrm>
            <a:off x="4534811" y="7144395"/>
            <a:ext cx="3985529" cy="5899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69874" lvl="1" algn="ctr">
              <a:lnSpc>
                <a:spcPts val="4574"/>
              </a:lnSpc>
            </a:pP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가상 네트워크 시뮬레이션</a:t>
            </a:r>
            <a:endParaRPr lang="en-US" sz="2499" dirty="0">
              <a:latin typeface="Tlab 돋움 레귤러"/>
              <a:ea typeface="Tlab 돋움 레귤러"/>
              <a:cs typeface="Tlab 돋움 레귤러"/>
              <a:sym typeface="Tlab 돋움 레귤러"/>
            </a:endParaRPr>
          </a:p>
        </p:txBody>
      </p:sp>
      <p:sp>
        <p:nvSpPr>
          <p:cNvPr id="19" name="TextBox 7">
            <a:extLst>
              <a:ext uri="{FF2B5EF4-FFF2-40B4-BE49-F238E27FC236}">
                <a16:creationId xmlns:a16="http://schemas.microsoft.com/office/drawing/2014/main" id="{40CC74F9-B2C0-A5B6-DB79-C7326F64818D}"/>
              </a:ext>
            </a:extLst>
          </p:cNvPr>
          <p:cNvSpPr txBox="1"/>
          <p:nvPr/>
        </p:nvSpPr>
        <p:spPr>
          <a:xfrm>
            <a:off x="9750178" y="6406721"/>
            <a:ext cx="2438400" cy="6417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199"/>
              </a:lnSpc>
            </a:pPr>
            <a:r>
              <a:rPr lang="en-US" sz="3999" b="1" spc="-3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GitHub</a:t>
            </a:r>
          </a:p>
        </p:txBody>
      </p:sp>
      <p:sp>
        <p:nvSpPr>
          <p:cNvPr id="20" name="TextBox 8">
            <a:extLst>
              <a:ext uri="{FF2B5EF4-FFF2-40B4-BE49-F238E27FC236}">
                <a16:creationId xmlns:a16="http://schemas.microsoft.com/office/drawing/2014/main" id="{5CECD1CE-DC0F-F330-99EC-FD83916D0B9A}"/>
              </a:ext>
            </a:extLst>
          </p:cNvPr>
          <p:cNvSpPr txBox="1"/>
          <p:nvPr/>
        </p:nvSpPr>
        <p:spPr>
          <a:xfrm>
            <a:off x="8851852" y="7127121"/>
            <a:ext cx="4114800" cy="5309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69874" lvl="1" algn="ctr">
              <a:lnSpc>
                <a:spcPts val="4574"/>
              </a:lnSpc>
            </a:pP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형상관리 및 코드 공유</a:t>
            </a:r>
            <a:endParaRPr lang="en-US" sz="2499" dirty="0">
              <a:latin typeface="Tlab 돋움 레귤러"/>
              <a:ea typeface="Tlab 돋움 레귤러"/>
              <a:cs typeface="Tlab 돋움 레귤러"/>
              <a:sym typeface="Tlab 돋움 레귤러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44821" y="3521661"/>
            <a:ext cx="2314379" cy="2314379"/>
          </a:xfrm>
          <a:prstGeom prst="rect">
            <a:avLst/>
          </a:prstGeom>
        </p:spPr>
      </p:pic>
      <p:sp>
        <p:nvSpPr>
          <p:cNvPr id="13" name="TextBox 7">
            <a:extLst>
              <a:ext uri="{FF2B5EF4-FFF2-40B4-BE49-F238E27FC236}">
                <a16:creationId xmlns:a16="http://schemas.microsoft.com/office/drawing/2014/main" id="{40CC74F9-B2C0-A5B6-DB79-C7326F64818D}"/>
              </a:ext>
            </a:extLst>
          </p:cNvPr>
          <p:cNvSpPr txBox="1"/>
          <p:nvPr/>
        </p:nvSpPr>
        <p:spPr>
          <a:xfrm>
            <a:off x="14105074" y="6354397"/>
            <a:ext cx="2196793" cy="6668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199"/>
              </a:lnSpc>
            </a:pPr>
            <a:r>
              <a:rPr lang="en-US" sz="3999" b="1" spc="-3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Notion</a:t>
            </a:r>
          </a:p>
        </p:txBody>
      </p:sp>
      <p:sp>
        <p:nvSpPr>
          <p:cNvPr id="15" name="TextBox 8">
            <a:extLst>
              <a:ext uri="{FF2B5EF4-FFF2-40B4-BE49-F238E27FC236}">
                <a16:creationId xmlns:a16="http://schemas.microsoft.com/office/drawing/2014/main" id="{5CECD1CE-DC0F-F330-99EC-FD83916D0B9A}"/>
              </a:ext>
            </a:extLst>
          </p:cNvPr>
          <p:cNvSpPr txBox="1"/>
          <p:nvPr/>
        </p:nvSpPr>
        <p:spPr>
          <a:xfrm>
            <a:off x="13652452" y="7144395"/>
            <a:ext cx="3035348" cy="5899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69874" lvl="1" algn="ctr">
              <a:lnSpc>
                <a:spcPts val="4574"/>
              </a:lnSpc>
            </a:pP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코드 공유</a:t>
            </a:r>
            <a:r>
              <a:rPr lang="en-US" altLang="ko-KR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, </a:t>
            </a: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일정 관리</a:t>
            </a:r>
            <a:endParaRPr lang="en-US" sz="2499" dirty="0">
              <a:latin typeface="Tlab 돋움 레귤러"/>
              <a:ea typeface="Tlab 돋움 레귤러"/>
              <a:cs typeface="Tlab 돋움 레귤러"/>
              <a:sym typeface="Tlab 돋움 레귤러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10"/>
          <p:cNvSpPr/>
          <p:nvPr/>
        </p:nvSpPr>
        <p:spPr>
          <a:xfrm>
            <a:off x="9220200" y="5371871"/>
            <a:ext cx="409578" cy="612332"/>
          </a:xfrm>
          <a:custGeom>
            <a:avLst/>
            <a:gdLst/>
            <a:ahLst/>
            <a:cxnLst/>
            <a:rect l="l" t="t" r="r" b="b"/>
            <a:pathLst>
              <a:path w="409578" h="612332">
                <a:moveTo>
                  <a:pt x="0" y="0"/>
                </a:moveTo>
                <a:lnTo>
                  <a:pt x="409578" y="0"/>
                </a:lnTo>
                <a:lnTo>
                  <a:pt x="409578" y="612332"/>
                </a:lnTo>
                <a:lnTo>
                  <a:pt x="0" y="6123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1" name="Freeform 11"/>
          <p:cNvSpPr/>
          <p:nvPr/>
        </p:nvSpPr>
        <p:spPr>
          <a:xfrm>
            <a:off x="8886806" y="5371871"/>
            <a:ext cx="409578" cy="612332"/>
          </a:xfrm>
          <a:custGeom>
            <a:avLst/>
            <a:gdLst/>
            <a:ahLst/>
            <a:cxnLst/>
            <a:rect l="l" t="t" r="r" b="b"/>
            <a:pathLst>
              <a:path w="409578" h="612332">
                <a:moveTo>
                  <a:pt x="0" y="0"/>
                </a:moveTo>
                <a:lnTo>
                  <a:pt x="409578" y="0"/>
                </a:lnTo>
                <a:lnTo>
                  <a:pt x="409578" y="612332"/>
                </a:lnTo>
                <a:lnTo>
                  <a:pt x="0" y="61233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2" name="Freeform 12"/>
          <p:cNvSpPr/>
          <p:nvPr/>
        </p:nvSpPr>
        <p:spPr>
          <a:xfrm>
            <a:off x="8557035" y="5371871"/>
            <a:ext cx="409578" cy="612332"/>
          </a:xfrm>
          <a:custGeom>
            <a:avLst/>
            <a:gdLst/>
            <a:ahLst/>
            <a:cxnLst/>
            <a:rect l="l" t="t" r="r" b="b"/>
            <a:pathLst>
              <a:path w="409578" h="612332">
                <a:moveTo>
                  <a:pt x="0" y="0"/>
                </a:moveTo>
                <a:lnTo>
                  <a:pt x="409578" y="0"/>
                </a:lnTo>
                <a:lnTo>
                  <a:pt x="409578" y="612332"/>
                </a:lnTo>
                <a:lnTo>
                  <a:pt x="0" y="61233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4" name="TextBox 14"/>
          <p:cNvSpPr txBox="1"/>
          <p:nvPr/>
        </p:nvSpPr>
        <p:spPr>
          <a:xfrm>
            <a:off x="1046988" y="3874476"/>
            <a:ext cx="6988662" cy="4414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z="2800" b="1" spc="-28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ko-KR" altLang="en-US" sz="2800" dirty="0"/>
              <a:t>🔐</a:t>
            </a:r>
            <a:r>
              <a:rPr lang="en-US" altLang="ko-KR" sz="2800" b="1" spc="-28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Ansible </a:t>
            </a:r>
            <a:r>
              <a:rPr lang="ko-KR" altLang="en-US" sz="2800" b="1" spc="-28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기반 방화벽 정책 자동 배포</a:t>
            </a:r>
            <a:endParaRPr lang="en-US" sz="2800" b="1" spc="-28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0744200" y="2413281"/>
            <a:ext cx="2346407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sz="3000" b="1" spc="-30" dirty="0" err="1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기대</a:t>
            </a:r>
            <a:r>
              <a:rPr lang="en-US" sz="3000" b="1" spc="-30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en-US" sz="3000" b="1" spc="-30" dirty="0" err="1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효과</a:t>
            </a:r>
            <a:endParaRPr lang="en-US" sz="3000" b="1" spc="-30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046988" y="5685072"/>
            <a:ext cx="3784058" cy="4414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40"/>
              </a:lnSpc>
            </a:pPr>
            <a:r>
              <a:rPr lang="ko-KR" altLang="en-US" sz="2800" dirty="0"/>
              <a:t>🔁 </a:t>
            </a:r>
            <a:r>
              <a:rPr lang="ko-KR" altLang="en-US" sz="2800" b="1" spc="-28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반복 업무 자동화</a:t>
            </a:r>
            <a:endParaRPr lang="en-US" sz="2800" b="1" spc="-28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068324" y="7365057"/>
            <a:ext cx="4626462" cy="445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640"/>
              </a:lnSpc>
            </a:pPr>
            <a:r>
              <a:rPr lang="ko-KR" altLang="en-US" sz="2800" dirty="0"/>
              <a:t>🧰 </a:t>
            </a:r>
            <a:r>
              <a:rPr lang="ko-KR" altLang="en-US" sz="2800" b="1" spc="-28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네트워크 보안 관리 효율화 </a:t>
            </a:r>
            <a:endParaRPr lang="en-US" sz="2800" b="1" spc="-28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1222759" y="3619500"/>
            <a:ext cx="5454458" cy="5127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99"/>
              </a:lnSpc>
            </a:pPr>
            <a:r>
              <a:rPr lang="ko-KR" altLang="en-US" sz="2800" b="1" spc="24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운영 효율성 향상</a:t>
            </a:r>
            <a:endParaRPr lang="en-US" sz="2800" b="1" spc="24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1222759" y="5559022"/>
            <a:ext cx="5454458" cy="435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24"/>
              </a:lnSpc>
            </a:pPr>
            <a:r>
              <a:rPr lang="ko-KR" altLang="en-US" sz="2800" b="1" spc="24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서비스 가용성 향상</a:t>
            </a:r>
            <a:endParaRPr lang="en-US" sz="2800" b="1" spc="24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1201400" y="7429500"/>
            <a:ext cx="5454458" cy="435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24"/>
              </a:lnSpc>
            </a:pPr>
            <a:r>
              <a:rPr lang="ko-KR" altLang="en-US" sz="2800" b="1" spc="24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컴플라이언스 리스크 완화</a:t>
            </a:r>
            <a:endParaRPr lang="en-US" sz="2800" b="1" spc="24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8" name="TextBox 2">
            <a:extLst>
              <a:ext uri="{FF2B5EF4-FFF2-40B4-BE49-F238E27FC236}">
                <a16:creationId xmlns:a16="http://schemas.microsoft.com/office/drawing/2014/main" id="{940CC057-3F5A-A3CB-8F89-A9CD1C08C1C2}"/>
              </a:ext>
            </a:extLst>
          </p:cNvPr>
          <p:cNvSpPr txBox="1"/>
          <p:nvPr/>
        </p:nvSpPr>
        <p:spPr>
          <a:xfrm>
            <a:off x="304800" y="415501"/>
            <a:ext cx="14586701" cy="8681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1-5. </a:t>
            </a:r>
            <a:r>
              <a:rPr lang="ko-KR" alt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활용방안 및 기대 효과</a:t>
            </a:r>
            <a:endParaRPr lang="en-US" sz="55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9" name="TextBox 15">
            <a:extLst>
              <a:ext uri="{FF2B5EF4-FFF2-40B4-BE49-F238E27FC236}">
                <a16:creationId xmlns:a16="http://schemas.microsoft.com/office/drawing/2014/main" id="{B7E98AF5-B5DE-3961-332B-C7604E588702}"/>
              </a:ext>
            </a:extLst>
          </p:cNvPr>
          <p:cNvSpPr txBox="1"/>
          <p:nvPr/>
        </p:nvSpPr>
        <p:spPr>
          <a:xfrm>
            <a:off x="838200" y="2482395"/>
            <a:ext cx="2346407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활용방안</a:t>
            </a:r>
            <a:endParaRPr lang="en-US" sz="3000" b="1" spc="-30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DFE8C1360B9F4F4A9B53B0A7A8A34BE1" ma:contentTypeVersion="5" ma:contentTypeDescription="새 문서를 만듭니다." ma:contentTypeScope="" ma:versionID="a67244f75b39138313f1845891d77d9a">
  <xsd:schema xmlns:xsd="http://www.w3.org/2001/XMLSchema" xmlns:xs="http://www.w3.org/2001/XMLSchema" xmlns:p="http://schemas.microsoft.com/office/2006/metadata/properties" xmlns:ns3="588d991c-2c90-4ec8-8c8b-a134c4aa8014" targetNamespace="http://schemas.microsoft.com/office/2006/metadata/properties" ma:root="true" ma:fieldsID="28fef802386da0df11d6c3f11ffe72e8" ns3:_="">
    <xsd:import namespace="588d991c-2c90-4ec8-8c8b-a134c4aa8014"/>
    <xsd:element name="properties">
      <xsd:complexType>
        <xsd:sequence>
          <xsd:element name="documentManagement">
            <xsd:complexType>
              <xsd:all>
                <xsd:element ref="ns3:MediaServiceDateTaken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88d991c-2c90-4ec8-8c8b-a134c4aa8014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A0A33CF2-BFB4-4F60-B0F6-3487F25297A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88d991c-2c90-4ec8-8c8b-a134c4aa801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108CBDB-C338-40AE-A883-92A29D125B2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6B2C18A-01C4-4F70-BC25-B0B80C9B3F14}">
  <ds:schemaRefs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www.w3.org/XML/1998/namespace"/>
    <ds:schemaRef ds:uri="http://purl.org/dc/terms/"/>
    <ds:schemaRef ds:uri="http://schemas.microsoft.com/office/2006/metadata/properties"/>
    <ds:schemaRef ds:uri="http://purl.org/dc/dcmitype/"/>
    <ds:schemaRef ds:uri="http://purl.org/dc/elements/1.1/"/>
    <ds:schemaRef ds:uri="588d991c-2c90-4ec8-8c8b-a134c4aa8014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511</TotalTime>
  <Words>1439</Words>
  <Application>Microsoft Macintosh PowerPoint</Application>
  <PresentationFormat>사용자 지정</PresentationFormat>
  <Paragraphs>231</Paragraphs>
  <Slides>24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33" baseType="lpstr">
      <vt:lpstr>Cabin Bold</vt:lpstr>
      <vt:lpstr>맑은 고딕</vt:lpstr>
      <vt:lpstr>Tlab 돋움 레귤러</vt:lpstr>
      <vt:lpstr>Tlab 돋움 레귤러 Bold</vt:lpstr>
      <vt:lpstr>Apple SD Gothic Neo</vt:lpstr>
      <vt:lpstr>Arial</vt:lpstr>
      <vt:lpstr>Calibri</vt:lpstr>
      <vt:lpstr>Arita Buri Bold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회색 남색 깔끔한 프로젝트 소개 프레젠테이션</dc:title>
  <dc:creator>오수연</dc:creator>
  <cp:lastModifiedBy>chang hee lee</cp:lastModifiedBy>
  <cp:revision>61</cp:revision>
  <dcterms:created xsi:type="dcterms:W3CDTF">2006-08-16T00:00:00Z</dcterms:created>
  <dcterms:modified xsi:type="dcterms:W3CDTF">2025-06-25T02:54:02Z</dcterms:modified>
  <dc:identifier>DAGrFpy1puI</dc:identifie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0x010100DFE8C1360B9F4F4A9B53B0A7A8A34BE1</vt:lpwstr>
  </property>
</Properties>
</file>